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103.jpeg" ContentType="image/jpeg"/>
  <Override PartName="/ppt/media/image99.png" ContentType="image/png"/>
  <Override PartName="/ppt/media/image98.png" ContentType="image/png"/>
  <Override PartName="/ppt/media/image96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5.png" ContentType="image/png"/>
  <Override PartName="/ppt/media/image81.png" ContentType="image/png"/>
  <Override PartName="/ppt/media/image80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63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10.jpeg" ContentType="image/jpeg"/>
  <Override PartName="/ppt/media/image40.wmf" ContentType="image/x-wmf"/>
  <Override PartName="/ppt/media/image43.jpeg" ContentType="image/jpeg"/>
  <Override PartName="/ppt/media/image36.png" ContentType="image/png"/>
  <Override PartName="/ppt/media/image11.png" ContentType="image/png"/>
  <Override PartName="/ppt/media/image35.png" ContentType="image/png"/>
  <Override PartName="/ppt/media/image97.png" ContentType="image/png"/>
  <Override PartName="/ppt/media/image9.jpeg" ContentType="image/jpeg"/>
  <Override PartName="/ppt/media/image16.wmf" ContentType="image/x-wmf"/>
  <Override PartName="/ppt/media/image12.png" ContentType="image/png"/>
  <Override PartName="/ppt/media/image37.png" ContentType="image/png"/>
  <Override PartName="/ppt/media/image13.png" ContentType="image/png"/>
  <Override PartName="/ppt/media/image64.png" ContentType="image/png"/>
  <Override PartName="/ppt/media/image29.wmf" ContentType="image/x-wmf"/>
  <Override PartName="/ppt/media/image34.wmf" ContentType="image/x-wmf"/>
  <Override PartName="/ppt/media/image59.png" ContentType="image/png"/>
  <Override PartName="/ppt/media/image28.wmf" ContentType="image/x-wmf"/>
  <Override PartName="/ppt/media/image33.wmf" ContentType="image/x-wmf"/>
  <Override PartName="/ppt/media/image58.png" ContentType="image/png"/>
  <Override PartName="/ppt/media/image27.wmf" ContentType="image/x-wmf"/>
  <Override PartName="/ppt/media/image32.wmf" ContentType="image/x-wmf"/>
  <Override PartName="/ppt/media/image57.png" ContentType="image/png"/>
  <Override PartName="/ppt/media/image26.wmf" ContentType="image/x-wmf"/>
  <Override PartName="/ppt/media/image31.wmf" ContentType="image/x-wmf"/>
  <Override PartName="/ppt/media/image56.png" ContentType="image/png"/>
  <Override PartName="/ppt/media/image25.wmf" ContentType="image/x-wmf"/>
  <Override PartName="/ppt/media/image30.wmf" ContentType="image/x-wmf"/>
  <Override PartName="/ppt/media/image55.png" ContentType="image/png"/>
  <Override PartName="/ppt/media/image53.png" ContentType="image/png"/>
  <Override PartName="/ppt/media/image78.png" ContentType="image/png"/>
  <Override PartName="/ppt/media/image52.png" ContentType="image/png"/>
  <Override PartName="/ppt/media/image77.png" ContentType="image/png"/>
  <Override PartName="/ppt/media/image46.png" ContentType="image/png"/>
  <Override PartName="/ppt/media/image21.wmf" ContentType="image/x-wmf"/>
  <Override PartName="/ppt/media/image51.png" ContentType="image/png"/>
  <Override PartName="/ppt/media/image76.png" ContentType="image/png"/>
  <Override PartName="/ppt/media/image50.png" ContentType="image/png"/>
  <Override PartName="/ppt/media/image75.png" ContentType="image/png"/>
  <Override PartName="/ppt/media/image19.wmf" ContentType="image/x-wmf"/>
  <Override PartName="/ppt/media/image24.wmf" ContentType="image/x-wmf"/>
  <Override PartName="/ppt/media/image49.png" ContentType="image/png"/>
  <Override PartName="/ppt/media/image18.wmf" ContentType="image/x-wmf"/>
  <Override PartName="/ppt/media/image23.wmf" ContentType="image/x-wmf"/>
  <Override PartName="/ppt/media/image48.png" ContentType="image/png"/>
  <Override PartName="/ppt/media/image17.wmf" ContentType="image/x-wmf"/>
  <Override PartName="/ppt/media/image4.jpeg" ContentType="image/jpeg"/>
  <Override PartName="/ppt/media/image22.wmf" ContentType="image/x-wmf"/>
  <Override PartName="/ppt/media/image47.png" ContentType="image/png"/>
  <Override PartName="/ppt/media/image44.png" ContentType="image/png"/>
  <Override PartName="/ppt/media/image15.wmf" ContentType="image/x-wmf"/>
  <Override PartName="/ppt/media/image20.wmf" ContentType="image/x-wmf"/>
  <Override PartName="/ppt/media/image45.png" ContentType="image/png"/>
  <Override PartName="/ppt/media/image79.jpeg" ContentType="image/jpeg"/>
  <Override PartName="/ppt/media/image65.jpeg" ContentType="image/jpeg"/>
  <Override PartName="/ppt/media/image14.wmf" ContentType="image/x-wmf"/>
  <Override PartName="/ppt/media/image39.png" ContentType="image/png"/>
  <Override PartName="/ppt/media/image41.png" ContentType="image/png"/>
  <Override PartName="/ppt/media/image66.png" ContentType="image/png"/>
  <Override PartName="/ppt/media/image38.jpeg" ContentType="image/jpeg"/>
  <Override PartName="/ppt/media/image42.png" ContentType="image/png"/>
  <Override PartName="/ppt/media/image67.png" ContentType="image/png"/>
  <Override PartName="/ppt/media/image54.wmf" ContentType="image/x-wmf"/>
  <Override PartName="/ppt/media/image68.png" ContentType="image/png"/>
  <Override PartName="/ppt/media/image69.wmf" ContentType="image/x-wmf"/>
  <Override PartName="/ppt/media/image74.png" ContentType="image/png"/>
  <Override PartName="/ppt/media/image95.png" ContentType="image/png"/>
  <Override PartName="/ppt/media/image70.wmf" ContentType="image/x-wmf"/>
  <Override PartName="/ppt/media/image71.png" ContentType="image/png"/>
  <Override PartName="/ppt/media/image72.png" ContentType="image/png"/>
  <Override PartName="/ppt/media/image73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</p:sldIdLst>
  <p:sldSz cx="9144000" cy="6858000"/>
  <p:notesSz cx="6854825" cy="975042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Click to move the slide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F0D5D73-98EF-45A1-B1BA-9A559CE4891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533D3180-F7AF-4C90-8EA6-4858319C08F9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0720" rIns="90720" tIns="44640" bIns="446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8D19F982-C452-43B1-8DE0-1B6DEC1B168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287E5150-B07E-4452-929A-24BBB8DA808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67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7E82E092-C147-4DAB-9B92-8DE15FA003A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430D7879-5FC2-4915-8EE9-7B226B21AD7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73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82594BBA-6E23-4261-944A-D34377F790C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7899A99E-0C5A-404E-933D-D091B0C9BA1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FC0D3FC4-EF72-4309-903D-A4A4CB3C956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915120" y="4636800"/>
            <a:ext cx="5022360" cy="4100040"/>
          </a:xfrm>
          <a:prstGeom prst="rect">
            <a:avLst/>
          </a:prstGeom>
        </p:spPr>
        <p:txBody>
          <a:bodyPr lIns="95760" rIns="95760" tIns="47160" bIns="4716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 type="sldImg"/>
          </p:nvPr>
        </p:nvSpPr>
        <p:spPr>
          <a:xfrm>
            <a:off x="1370160" y="789120"/>
            <a:ext cx="4215960" cy="3161880"/>
          </a:xfrm>
          <a:prstGeom prst="rect">
            <a:avLst/>
          </a:prstGeom>
        </p:spPr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D82CEE90-F290-4AEC-A63B-40FCF7AF5C52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85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C08DE276-F324-4BC7-A655-FC8E4B985BDF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915120" y="4636800"/>
            <a:ext cx="5022360" cy="4100040"/>
          </a:xfrm>
          <a:prstGeom prst="rect">
            <a:avLst/>
          </a:prstGeom>
        </p:spPr>
        <p:txBody>
          <a:bodyPr lIns="95760" rIns="95760" tIns="47160" bIns="4716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 type="sldImg"/>
          </p:nvPr>
        </p:nvSpPr>
        <p:spPr>
          <a:xfrm>
            <a:off x="1370160" y="789120"/>
            <a:ext cx="4215960" cy="3161880"/>
          </a:xfrm>
          <a:prstGeom prst="rect">
            <a:avLst/>
          </a:prstGeom>
        </p:spPr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34542FD5-2944-4AF2-AD93-AECE01B4B6D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915120" y="4636800"/>
            <a:ext cx="5022360" cy="4100040"/>
          </a:xfrm>
          <a:prstGeom prst="rect">
            <a:avLst/>
          </a:prstGeom>
        </p:spPr>
        <p:txBody>
          <a:bodyPr lIns="95760" rIns="95760" tIns="47160" bIns="4716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 type="sldImg"/>
          </p:nvPr>
        </p:nvSpPr>
        <p:spPr>
          <a:xfrm>
            <a:off x="1370160" y="789120"/>
            <a:ext cx="4215960" cy="3161880"/>
          </a:xfrm>
          <a:prstGeom prst="rect">
            <a:avLst/>
          </a:prstGeom>
        </p:spPr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71CBA9F1-C73C-45C2-A403-DFC30EA25E3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697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FCED6973-DA60-4BF9-9BCF-5BD648614321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00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C78DFD96-E71C-4F40-9AF7-769950A2D49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114B820D-C88E-496F-A83C-3C3180A3E60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03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B25131E6-5329-4916-93BB-E24C33147A8C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06" name="PlaceHolder 3"/>
          <p:cNvSpPr>
            <a:spLocks noGrp="1"/>
          </p:cNvSpPr>
          <p:nvPr>
            <p:ph type="body"/>
          </p:nvPr>
        </p:nvSpPr>
        <p:spPr>
          <a:xfrm>
            <a:off x="685080" y="4630680"/>
            <a:ext cx="548424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F999533E-E60A-4208-B979-19BDC5AE050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08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09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12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6BA1C85F-A43D-4EF4-A62A-27AD5AFAF042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pPr marL="216000" indent="-216000" algn="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חשוב לציין את ההבדל בין</a:t>
            </a:r>
            <a:r>
              <a:rPr b="0" lang="en-US" sz="2000" spc="-1" strike="noStrike">
                <a:latin typeface="Arial"/>
              </a:rPr>
              <a:t>- </a:t>
            </a:r>
            <a:endParaRPr b="0" lang="en-US" sz="2000" spc="-1" strike="noStrike">
              <a:latin typeface="Arial"/>
            </a:endParaRPr>
          </a:p>
          <a:p>
            <a:pPr marL="216000" indent="-216000" algn="r" rtl="1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Modify</a:t>
            </a:r>
            <a:r>
              <a:rPr b="0" lang="en-US" sz="2000" spc="-1" strike="noStrike">
                <a:latin typeface="Arial"/>
              </a:rPr>
              <a:t> ל- </a:t>
            </a:r>
            <a:r>
              <a:rPr b="0" lang="en-US" sz="2000" spc="-1" strike="noStrike">
                <a:latin typeface="Arial"/>
              </a:rPr>
              <a:t>launch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15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7E6B76C6-7C9E-4C65-A4F6-797FF02D920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18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D3B2ED4A-BFB9-42D9-94D1-C77AEE423C74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21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D16B6791-7BD5-4BA8-9A1C-05238015A2D6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24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37BE37B4-31DA-4430-BEDB-98AE0CBC576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27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9811EAC3-200D-41D9-8062-8B6679EA2E0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30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8F23BD30-1DBE-4722-9381-24ABBF7D0A4F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A408C8A6-B906-421A-8D9A-68CE537EBB0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33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36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11D73A1C-6CD3-46BB-BB32-BBC2094EE48A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47C8BD1B-0766-4B2E-B725-5DB40E990BA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39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42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3A9EC4DC-201F-4A94-A6C3-BF881DDEEEA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45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C5D6852F-F98B-4EC6-BB91-7B9DF6449950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48" name="TextShape 3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ADE42EBF-F39B-45B9-BA8F-1151B0C85248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E7F359DC-4F67-45EF-8D67-E9375DE93A9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DBFBB1ED-8487-4085-BA85-6CD01A245CB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31C0372C-0BCC-4999-918A-E617048607DE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354E4F3C-3069-425A-95A6-9529C84ECEE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extShape 1"/>
          <p:cNvSpPr txBox="1"/>
          <p:nvPr/>
        </p:nvSpPr>
        <p:spPr>
          <a:xfrm>
            <a:off x="3884040" y="9262800"/>
            <a:ext cx="2970360" cy="487080"/>
          </a:xfrm>
          <a:prstGeom prst="rect">
            <a:avLst/>
          </a:prstGeom>
          <a:noFill/>
          <a:ln w="9360">
            <a:noFill/>
          </a:ln>
        </p:spPr>
        <p:txBody>
          <a:bodyPr lIns="91800" rIns="91800" anchor="b"/>
          <a:p>
            <a:pPr algn="r">
              <a:lnSpc>
                <a:spcPct val="100000"/>
              </a:lnSpc>
            </a:pPr>
            <a:fld id="{7C82F839-3C76-4E1B-B313-F6DAC8D43776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sldImg"/>
          </p:nvPr>
        </p:nvSpPr>
        <p:spPr>
          <a:xfrm>
            <a:off x="990720" y="731880"/>
            <a:ext cx="4873320" cy="3655800"/>
          </a:xfrm>
          <a:prstGeom prst="rect">
            <a:avLst/>
          </a:prstGeom>
        </p:spPr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913680" y="4632120"/>
            <a:ext cx="5027400" cy="4387320"/>
          </a:xfrm>
          <a:prstGeom prst="rect">
            <a:avLst/>
          </a:prstGeom>
        </p:spPr>
        <p:txBody>
          <a:bodyPr lIns="91800" rIns="9180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3059280" y="6265800"/>
            <a:ext cx="2133360" cy="475920"/>
          </a:xfrm>
          <a:prstGeom prst="rect">
            <a:avLst/>
          </a:prstGeom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426EDCE8-53CD-454F-8A87-E83A49DA1AE2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4920" y="630864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r" rtl="1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r" rtl="1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r" rtl="1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r" rtl="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לחץ כדי לערוך סגנון כותרת של תבנית בסיס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לחץ כדי לערוך סגנונות טקסט של תבנית בסיס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רמה שנייה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 algn="r" rtl="1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רמה שלישית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רביעית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חמישית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לחץ כדי לערוך סגנונות טקסט של תבנית בסיס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רמה שנייה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 algn="r" rtl="1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רמה שלישית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רביעית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חמישית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3059280" y="6265800"/>
            <a:ext cx="2133360" cy="475920"/>
          </a:xfrm>
          <a:prstGeom prst="rect">
            <a:avLst/>
          </a:prstGeom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3CD43E8D-15A6-4B20-8663-FE4AE392C6C9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1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34920" y="630864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לחץ כדי לערוך סגנון כותרת של תבנית בסיס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לחץ כדי לערוך סגנונות טקסט של תבנית בסיס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רמה שנייה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 algn="r" rtl="1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רמה שלישית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רביעית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חמישית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/>
          </p:nvPr>
        </p:nvSpPr>
        <p:spPr>
          <a:xfrm>
            <a:off x="3059280" y="6265800"/>
            <a:ext cx="2133360" cy="475920"/>
          </a:xfrm>
          <a:prstGeom prst="rect">
            <a:avLst/>
          </a:prstGeom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0095C2BC-4A95-4F84-A0EB-F996044BE604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/>
          </p:nvPr>
        </p:nvSpPr>
        <p:spPr>
          <a:xfrm>
            <a:off x="34920" y="630864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לחץ כדי לערוך סגנון כותרת של תבנית בסיס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לחץ כדי לערוך סגנונות טקסט של תבנית בסיס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רמה שנייה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שלישית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 algn="r" rtl="1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רמה רביעית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 algn="r" rtl="1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רמה חמישית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לחץ כדי לערוך סגנונות טקסט של תבנית בסיס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רמה שנייה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שלישית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 algn="r" rtl="1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רמה רביעית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 algn="r" rtl="1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רמה חמישית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dt"/>
          </p:nvPr>
        </p:nvSpPr>
        <p:spPr>
          <a:xfrm>
            <a:off x="3059280" y="6265800"/>
            <a:ext cx="2133360" cy="475920"/>
          </a:xfrm>
          <a:prstGeom prst="rect">
            <a:avLst/>
          </a:prstGeom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3394DF7F-5370-4F89-A0F5-A71A8629140F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ftr"/>
          </p:nvPr>
        </p:nvSpPr>
        <p:spPr>
          <a:xfrm>
            <a:off x="34920" y="630864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לחץ כדי לערוך סגנון כותרת של תבנית בסיס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לחץ כדי לערוך סגנונות טקסט של תבנית בסיס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רמה שנייה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 algn="r" rtl="1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רמה שלישית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רביעית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חמישית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לחץ כדי לערוך סגנונות טקסט של תבנית בסיס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רמה שנייה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 algn="r" rtl="1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רמה שלישית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רביעית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חמישית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/>
          </p:nvPr>
        </p:nvSpPr>
        <p:spPr>
          <a:xfrm>
            <a:off x="3059280" y="6265800"/>
            <a:ext cx="2133360" cy="475920"/>
          </a:xfrm>
          <a:prstGeom prst="rect">
            <a:avLst/>
          </a:prstGeom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E3B9FE20-4ECF-4477-BAC4-3930D923E47F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/>
          </p:nvPr>
        </p:nvSpPr>
        <p:spPr>
          <a:xfrm>
            <a:off x="34920" y="630864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לחץ כדי לערוך סגנון כותרת של תבנית בסיס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dt"/>
          </p:nvPr>
        </p:nvSpPr>
        <p:spPr>
          <a:xfrm>
            <a:off x="3059280" y="6265800"/>
            <a:ext cx="2133360" cy="475920"/>
          </a:xfrm>
          <a:prstGeom prst="rect">
            <a:avLst/>
          </a:prstGeom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EDB348A9-5476-4CC3-8D01-532C0A8DB23B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ftr"/>
          </p:nvPr>
        </p:nvSpPr>
        <p:spPr>
          <a:xfrm>
            <a:off x="34920" y="630864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r" rtl="1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r" rtl="1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r" rtl="1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r" rtl="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לחץ כדי לערוך סגנון כותרת של תבנית בסיס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dt"/>
          </p:nvPr>
        </p:nvSpPr>
        <p:spPr>
          <a:xfrm>
            <a:off x="3059280" y="6265800"/>
            <a:ext cx="2133360" cy="475920"/>
          </a:xfrm>
          <a:prstGeom prst="rect">
            <a:avLst/>
          </a:prstGeom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791F6157-711D-43BD-A012-2B6A23CC6CED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ftr"/>
          </p:nvPr>
        </p:nvSpPr>
        <p:spPr>
          <a:xfrm>
            <a:off x="34920" y="630864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r" rtl="1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r" rtl="1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r" rtl="1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r" rtl="1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r" rtl="1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body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/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לחץ כדי לערוך סגנונות טקסט של תבנית בסיס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רמה שנייה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 algn="r" rtl="1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רמה שלישית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רביעית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רמה חמישית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dt"/>
          </p:nvPr>
        </p:nvSpPr>
        <p:spPr>
          <a:xfrm>
            <a:off x="3059280" y="6265800"/>
            <a:ext cx="2133360" cy="475920"/>
          </a:xfrm>
          <a:prstGeom prst="rect">
            <a:avLst/>
          </a:prstGeom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5C2417FC-8F5D-49B7-9B1D-B1AF9758ADF6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ftr"/>
          </p:nvPr>
        </p:nvSpPr>
        <p:spPr>
          <a:xfrm>
            <a:off x="34920" y="630864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5" Type="http://schemas.openxmlformats.org/officeDocument/2006/relationships/image" Target="../media/image18.wmf"/><Relationship Id="rId6" Type="http://schemas.openxmlformats.org/officeDocument/2006/relationships/image" Target="../media/image19.wmf"/><Relationship Id="rId7" Type="http://schemas.openxmlformats.org/officeDocument/2006/relationships/slideLayout" Target="../slideLayouts/slideLayout25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image" Target="../media/image24.wmf"/><Relationship Id="rId6" Type="http://schemas.openxmlformats.org/officeDocument/2006/relationships/image" Target="../media/image25.wmf"/><Relationship Id="rId7" Type="http://schemas.openxmlformats.org/officeDocument/2006/relationships/image" Target="../media/image26.wmf"/><Relationship Id="rId8" Type="http://schemas.openxmlformats.org/officeDocument/2006/relationships/image" Target="../media/image27.wmf"/><Relationship Id="rId9" Type="http://schemas.openxmlformats.org/officeDocument/2006/relationships/image" Target="../media/image28.wmf"/><Relationship Id="rId10" Type="http://schemas.openxmlformats.org/officeDocument/2006/relationships/image" Target="../media/image29.wmf"/><Relationship Id="rId11" Type="http://schemas.openxmlformats.org/officeDocument/2006/relationships/image" Target="../media/image30.wmf"/><Relationship Id="rId12" Type="http://schemas.openxmlformats.org/officeDocument/2006/relationships/image" Target="../media/image31.wmf"/><Relationship Id="rId13" Type="http://schemas.openxmlformats.org/officeDocument/2006/relationships/image" Target="../media/image32.wmf"/><Relationship Id="rId14" Type="http://schemas.openxmlformats.org/officeDocument/2006/relationships/image" Target="../media/image33.wmf"/><Relationship Id="rId15" Type="http://schemas.openxmlformats.org/officeDocument/2006/relationships/image" Target="../media/image34.wmf"/><Relationship Id="rId16" Type="http://schemas.openxmlformats.org/officeDocument/2006/relationships/slideLayout" Target="../slideLayouts/slideLayout25.xml"/><Relationship Id="rId1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hyperlink" Target="http://www.smartsims.com/" TargetMode="External"/><Relationship Id="rId3" Type="http://schemas.openxmlformats.org/officeDocument/2006/relationships/slideLayout" Target="../slideLayouts/slideLayout62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7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slideLayout" Target="../slideLayouts/slideLayout7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85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wmf"/><Relationship Id="rId6" Type="http://schemas.openxmlformats.org/officeDocument/2006/relationships/image" Target="../media/image70.wmf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slideLayout" Target="../slideLayouts/slideLayout40.xml"/><Relationship Id="rId10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slideLayout" Target="../slideLayouts/slideLayout40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slideLayout" Target="../slideLayouts/slideLayout40.xml"/><Relationship Id="rId1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slideLayout" Target="../slideLayouts/slideLayout77.xml"/><Relationship Id="rId11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7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F7DF919F-7894-4A91-91EA-9D2CF5E23A78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0" y="0"/>
            <a:ext cx="1371240" cy="1294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684360" y="1700280"/>
            <a:ext cx="7772040" cy="1095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 rtl="1">
              <a:lnSpc>
                <a:spcPct val="100000"/>
              </a:lnSpc>
              <a:spcBef>
                <a:spcPts val="1599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: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Business Simulation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</a:rPr>
              <a:t>Oren Class (MBA)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2621520" y="4076640"/>
            <a:ext cx="3878280" cy="2467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Instructors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Dr. Amos Baranes, CPA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</a:rPr>
              <a:t>Dr. Dramane Ouattara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8367840" y="5845320"/>
            <a:ext cx="183960" cy="518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Picture 10" descr=""/>
          <p:cNvPicPr/>
          <p:nvPr/>
        </p:nvPicPr>
        <p:blipFill>
          <a:blip r:embed="rId1"/>
          <a:stretch/>
        </p:blipFill>
        <p:spPr>
          <a:xfrm>
            <a:off x="0" y="151200"/>
            <a:ext cx="8992800" cy="1280880"/>
          </a:xfrm>
          <a:prstGeom prst="rect">
            <a:avLst/>
          </a:prstGeom>
          <a:ln w="9360">
            <a:noFill/>
          </a:ln>
        </p:spPr>
      </p:pic>
      <p:pic>
        <p:nvPicPr>
          <p:cNvPr id="335" name="תמונה 13" descr=""/>
          <p:cNvPicPr/>
          <p:nvPr/>
        </p:nvPicPr>
        <p:blipFill>
          <a:blip r:embed="rId2"/>
          <a:stretch/>
        </p:blipFill>
        <p:spPr>
          <a:xfrm>
            <a:off x="5730840" y="831600"/>
            <a:ext cx="2371320" cy="514080"/>
          </a:xfrm>
          <a:prstGeom prst="rect">
            <a:avLst/>
          </a:prstGeom>
          <a:ln w="9360">
            <a:noFill/>
          </a:ln>
        </p:spPr>
      </p:pic>
      <p:pic>
        <p:nvPicPr>
          <p:cNvPr id="336" name="Picture 9" descr=""/>
          <p:cNvPicPr/>
          <p:nvPr/>
        </p:nvPicPr>
        <p:blipFill>
          <a:blip r:embed="rId3"/>
          <a:stretch/>
        </p:blipFill>
        <p:spPr>
          <a:xfrm>
            <a:off x="6662160" y="260640"/>
            <a:ext cx="1437840" cy="723600"/>
          </a:xfrm>
          <a:prstGeom prst="rect">
            <a:avLst/>
          </a:prstGeom>
          <a:ln w="9360">
            <a:noFill/>
          </a:ln>
        </p:spPr>
      </p:pic>
      <p:sp>
        <p:nvSpPr>
          <p:cNvPr id="337" name="CustomShape 6"/>
          <p:cNvSpPr/>
          <p:nvPr/>
        </p:nvSpPr>
        <p:spPr>
          <a:xfrm>
            <a:off x="2938320" y="339120"/>
            <a:ext cx="2209320" cy="107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 rtl="1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החוג למנהל עסקים</a:t>
            </a:r>
            <a:endParaRPr b="0" lang="en-US" sz="2000" spc="-1" strike="noStrike"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Department of Business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en-US" sz="1600" spc="-1" strike="noStrike"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Administration</a:t>
            </a:r>
            <a:endParaRPr b="0" lang="en-US" sz="16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 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8" name="Picture 2" descr=""/>
          <p:cNvPicPr/>
          <p:nvPr/>
        </p:nvPicPr>
        <p:blipFill>
          <a:blip r:embed="rId4"/>
          <a:stretch/>
        </p:blipFill>
        <p:spPr>
          <a:xfrm>
            <a:off x="3348000" y="3149280"/>
            <a:ext cx="421560" cy="452160"/>
          </a:xfrm>
          <a:prstGeom prst="rect">
            <a:avLst/>
          </a:prstGeom>
          <a:ln>
            <a:noFill/>
          </a:ln>
        </p:spPr>
      </p:pic>
      <p:sp>
        <p:nvSpPr>
          <p:cNvPr id="339" name="CustomShape 7"/>
          <p:cNvSpPr/>
          <p:nvPr/>
        </p:nvSpPr>
        <p:spPr>
          <a:xfrm>
            <a:off x="3713400" y="3203640"/>
            <a:ext cx="100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GlobSim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 thruBlk="true"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4D5AA7A9-7AF2-4119-BA76-279B8D4DA8D4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8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0000"/>
                </a:solidFill>
                <a:latin typeface="Arial"/>
              </a:rPr>
              <a:t>מה זה בכלל משחק עסקים...? (המשך)</a:t>
            </a:r>
            <a:endParaRPr b="0" lang="en-US" sz="4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9" name="TextShape 3"/>
          <p:cNvSpPr txBox="1"/>
          <p:nvPr/>
        </p:nvSpPr>
        <p:spPr>
          <a:xfrm>
            <a:off x="2340000" y="1484280"/>
            <a:ext cx="6213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כל החברות מתחילות את המשחק במצב זהה (כולן חברות פעילות הקיימות בשוק מספר שנים)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ההזדמנויות העסקיות רבות...  כל חברה צריכה, על בסיס הבנת השוק, המתחרים, ההזדמנויות ויכולותיה, להגדיר לעצמה את הכיוון האסטרטגי בו תפעל.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ניהול החברה מתבטא במגוון תחומים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ניתוחי השוק והמתחרים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פיתוח תכנית אסטרטגית עסקית לחברה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יישום האסטרטגיה ע"י קבלת החלטות ניהוליות בתחומי היצור, שיווק, פיתוח וניהול פיננסי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שיתופי פעולה עם חברות מתחרות (מיזוגים, רכישות)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Picture 4" descr=""/>
          <p:cNvPicPr/>
          <p:nvPr/>
        </p:nvPicPr>
        <p:blipFill>
          <a:blip r:embed="rId1"/>
          <a:stretch/>
        </p:blipFill>
        <p:spPr>
          <a:xfrm>
            <a:off x="130320" y="1484280"/>
            <a:ext cx="2209320" cy="4190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A40957C9-26F5-4867-9F07-F1D43EC1BF14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372" name="Picture 2" descr=""/>
          <p:cNvPicPr/>
          <p:nvPr/>
        </p:nvPicPr>
        <p:blipFill>
          <a:blip r:embed="rId1"/>
          <a:stretch/>
        </p:blipFill>
        <p:spPr>
          <a:xfrm>
            <a:off x="395280" y="1125360"/>
            <a:ext cx="2617560" cy="2857320"/>
          </a:xfrm>
          <a:prstGeom prst="rect">
            <a:avLst/>
          </a:prstGeom>
          <a:ln w="9360">
            <a:noFill/>
          </a:ln>
        </p:spPr>
      </p:pic>
      <p:sp>
        <p:nvSpPr>
          <p:cNvPr id="373" name="TextShape 2"/>
          <p:cNvSpPr txBox="1"/>
          <p:nvPr/>
        </p:nvSpPr>
        <p:spPr>
          <a:xfrm>
            <a:off x="2987640" y="1125360"/>
            <a:ext cx="5471640" cy="3166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r" rtl="1">
              <a:lnSpc>
                <a:spcPct val="13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המשחק מתנהל ב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פרקי זמן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. בכל פרק זמן (מספר ימים במהלך הקורס) נדרשת כל קבוצה לקבל החלטות עסקיות במגוון תחומי הניהול של החברה, למשך שנה קלנדרית (מסומלצת) אחת. ההחלטות השונות מוזנות למערכת.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EA9AC4D7-DAAA-40EA-BC24-2957682A20C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375" name="Picture 2" descr=""/>
          <p:cNvPicPr/>
          <p:nvPr/>
        </p:nvPicPr>
        <p:blipFill>
          <a:blip r:embed="rId1"/>
          <a:stretch/>
        </p:blipFill>
        <p:spPr>
          <a:xfrm>
            <a:off x="324000" y="2924280"/>
            <a:ext cx="2354040" cy="2569680"/>
          </a:xfrm>
          <a:prstGeom prst="rect">
            <a:avLst/>
          </a:prstGeom>
          <a:ln w="9360">
            <a:noFill/>
          </a:ln>
        </p:spPr>
      </p:pic>
      <p:sp>
        <p:nvSpPr>
          <p:cNvPr id="376" name="TextShape 2"/>
          <p:cNvSpPr txBox="1"/>
          <p:nvPr/>
        </p:nvSpPr>
        <p:spPr>
          <a:xfrm>
            <a:off x="1547640" y="549360"/>
            <a:ext cx="6681600" cy="61617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r" rtl="1">
              <a:lnSpc>
                <a:spcPct val="12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  בתום כל פרק זמן מתבצעת ע"י מנחי הקורס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הרצה של הסימולציה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. הסימולציה משקללת את ההחלטות של כל החברות אל מול כוחות השוק והצרכנים (אשר מדומים ע"י התוכנה עצמה). בסיום הריצה מתפרסמת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תמונת המצב המעודכנת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של מצבן העסקי של כ"א מהחברות בתום השנה.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2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 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2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  במהלך הקורס נדמה פעילות עסקית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2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  במהלך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9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שנים קלנדריות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2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  כלומר תתבקשו לנהל את חברתכם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2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  ולקבל לגביה החלטות ניהוליות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2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  על פני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9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שנים מסומלצות ("פרקי זמן").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F5469854-4F42-4033-B288-4533E7DB6A69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The Simulation</a:t>
            </a: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9" name="TextShape 3"/>
          <p:cNvSpPr txBox="1"/>
          <p:nvPr/>
        </p:nvSpPr>
        <p:spPr>
          <a:xfrm>
            <a:off x="4720320" y="2033280"/>
            <a:ext cx="4244760" cy="33840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game is based on a simulation: GlobSim Advanced of Academy City Institution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You are about to manage companies in four major fields: R&amp;D, Operation Marketing and Finance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Picture 4" descr=""/>
          <p:cNvPicPr/>
          <p:nvPr/>
        </p:nvPicPr>
        <p:blipFill>
          <a:blip r:embed="rId1"/>
          <a:stretch/>
        </p:blipFill>
        <p:spPr>
          <a:xfrm>
            <a:off x="457200" y="2033280"/>
            <a:ext cx="4254120" cy="27954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9731F6A8-2B87-440D-9E85-2FE982FE74D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611280" y="1844640"/>
            <a:ext cx="7632360" cy="3816000"/>
          </a:xfrm>
          <a:prstGeom prst="rect">
            <a:avLst/>
          </a:prstGeom>
          <a:noFill/>
          <a:ln w="255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TextShape 3"/>
          <p:cNvSpPr txBox="1"/>
          <p:nvPr/>
        </p:nvSpPr>
        <p:spPr>
          <a:xfrm>
            <a:off x="107640" y="198360"/>
            <a:ext cx="8856720" cy="1142640"/>
          </a:xfrm>
          <a:prstGeom prst="rect">
            <a:avLst/>
          </a:prstGeom>
          <a:noFill/>
          <a:ln w="9360">
            <a:noFill/>
          </a:ln>
        </p:spPr>
        <p:txBody>
          <a:bodyPr lIns="90360" rIns="90360" tIns="44280" bIns="44280" anchor="ctr"/>
          <a:p>
            <a:pPr algn="ctr" rtl="1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0000"/>
                </a:solidFill>
                <a:latin typeface="Arial"/>
              </a:rPr>
              <a:t>The Simulation has three versions</a:t>
            </a:r>
            <a:endParaRPr b="0" lang="en-US" sz="4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57360" y="1844640"/>
            <a:ext cx="7875360" cy="3440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3300"/>
                </a:solidFill>
                <a:latin typeface="Arial"/>
              </a:rPr>
              <a:t>	</a:t>
            </a:r>
            <a:r>
              <a:rPr b="0" lang="en-US" sz="2800" spc="-1" strike="noStrike">
                <a:solidFill>
                  <a:srgbClr val="ff3300"/>
                </a:solidFill>
                <a:latin typeface="Arial"/>
              </a:rPr>
              <a:t>MikesBikes-Advanced </a:t>
            </a:r>
            <a:r>
              <a:rPr b="0" lang="en-US" sz="2800" spc="-1" strike="noStrike">
                <a:solidFill>
                  <a:srgbClr val="000099"/>
                </a:solidFill>
                <a:latin typeface="Arial"/>
              </a:rPr>
              <a:t>Single-Player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3300"/>
                </a:solidFill>
                <a:latin typeface="Arial"/>
              </a:rPr>
              <a:t>	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3300"/>
                </a:solidFill>
                <a:latin typeface="Arial"/>
              </a:rPr>
              <a:t>	</a:t>
            </a:r>
            <a:r>
              <a:rPr b="0" lang="en-US" sz="2800" spc="-1" strike="noStrike">
                <a:solidFill>
                  <a:srgbClr val="ff3300"/>
                </a:solidFill>
                <a:latin typeface="Arial"/>
              </a:rPr>
              <a:t>MikesBikes-Advanced </a:t>
            </a:r>
            <a:r>
              <a:rPr b="0" lang="en-US" sz="2800" spc="-1" strike="noStrike">
                <a:solidFill>
                  <a:srgbClr val="000099"/>
                </a:solidFill>
                <a:latin typeface="Arial"/>
              </a:rPr>
              <a:t>Multi-Players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3300"/>
                </a:solidFill>
                <a:latin typeface="Arial"/>
              </a:rPr>
              <a:t>	</a:t>
            </a:r>
            <a:r>
              <a:rPr b="0" lang="en-US" sz="2800" spc="-1" strike="noStrike">
                <a:solidFill>
                  <a:srgbClr val="ff3300"/>
                </a:solidFill>
                <a:latin typeface="Arial"/>
              </a:rPr>
              <a:t>MikesBikes-Advanced </a:t>
            </a:r>
            <a:r>
              <a:rPr b="0" lang="en-US" sz="2800" spc="-1" strike="noStrike">
                <a:solidFill>
                  <a:srgbClr val="000099"/>
                </a:solidFill>
                <a:latin typeface="Arial"/>
              </a:rPr>
              <a:t>Multi-Classes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</p:spTree>
  </p:cSld>
  <p:transition>
    <p:blinds dir="vert"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E390707D-F76B-46AC-BA91-1833306F2A31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468360" y="1052640"/>
            <a:ext cx="8260920" cy="5113080"/>
          </a:xfrm>
          <a:prstGeom prst="rect">
            <a:avLst/>
          </a:prstGeom>
          <a:noFill/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extShape 3"/>
          <p:cNvSpPr txBox="1"/>
          <p:nvPr/>
        </p:nvSpPr>
        <p:spPr>
          <a:xfrm>
            <a:off x="324000" y="387360"/>
            <a:ext cx="8381520" cy="869760"/>
          </a:xfrm>
          <a:prstGeom prst="rect">
            <a:avLst/>
          </a:prstGeom>
          <a:noFill/>
          <a:ln w="9360">
            <a:noFill/>
          </a:ln>
        </p:spPr>
        <p:txBody>
          <a:bodyPr lIns="90360" rIns="90360" tIns="44280" bIns="44280"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  </a:t>
            </a:r>
            <a:br/>
            <a:r>
              <a:rPr b="1" i="1" lang="en-US" sz="3600" spc="-1" strike="noStrike">
                <a:solidFill>
                  <a:srgbClr val="ff3300"/>
                </a:solidFill>
                <a:latin typeface="Arial"/>
              </a:rPr>
              <a:t>GlobSim-Advanced </a:t>
            </a:r>
            <a:r>
              <a:rPr b="1" lang="en-US" sz="3600" spc="-1" strike="noStrike">
                <a:solidFill>
                  <a:srgbClr val="000099"/>
                </a:solidFill>
                <a:latin typeface="Arial"/>
              </a:rPr>
              <a:t>Single-Player</a:t>
            </a:r>
            <a:br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CustomShape 4"/>
          <p:cNvSpPr/>
          <p:nvPr/>
        </p:nvSpPr>
        <p:spPr>
          <a:xfrm>
            <a:off x="468360" y="1557360"/>
            <a:ext cx="7596000" cy="491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 marL="216000" indent="-216000" algn="r" rtl="1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השחקן מנהל חברה אחת – המחשב מנהל חברה אחרת המתחרה בך (בדומה לשחמט מול המחשב)</a:t>
            </a:r>
            <a:endParaRPr b="0" lang="en-US" sz="2400" spc="-1" strike="noStrike">
              <a:latin typeface="Arial"/>
            </a:endParaRPr>
          </a:p>
          <a:p>
            <a:pPr marL="216000" indent="-216000" algn="r" rtl="1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התנסות עצמאית, בזמנך החופשי, מול המחשב</a:t>
            </a:r>
            <a:endParaRPr b="0" lang="en-US" sz="2400" spc="-1" strike="noStrike">
              <a:latin typeface="Arial"/>
            </a:endParaRPr>
          </a:p>
          <a:p>
            <a:pPr marL="216000" indent="-216000" algn="r" rtl="1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בלי לחץ, בלי מבוכה, בקצב שלך</a:t>
            </a:r>
            <a:endParaRPr b="0" lang="en-US" sz="2400" spc="-1" strike="noStrike">
              <a:latin typeface="Arial"/>
            </a:endParaRPr>
          </a:p>
          <a:p>
            <a:pPr marL="216000" indent="-216000" algn="r" rtl="1">
              <a:lnSpc>
                <a:spcPct val="12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גרסא זו אינה מחייבת חיבור אינטרנטי – התוכנה נטענת למחשבך ורצה באופן מקומי</a:t>
            </a:r>
            <a:endParaRPr b="0" lang="en-US" sz="2400" spc="-1" strike="noStrike">
              <a:latin typeface="Arial"/>
            </a:endParaRPr>
          </a:p>
          <a:p>
            <a:pPr marL="457200" algn="r" rtl="1">
              <a:lnSpc>
                <a:spcPct val="120000"/>
              </a:lnSpc>
            </a:pPr>
            <a:endParaRPr b="0" lang="en-US" sz="2400" spc="-1" strike="noStrike">
              <a:latin typeface="Arial"/>
            </a:endParaRPr>
          </a:p>
          <a:p>
            <a:pPr marL="457200" algn="r" rtl="1">
              <a:lnSpc>
                <a:spcPct val="12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זו הגרסא בה תתנסו במהלך השבוע הקרוב עד למשחק  התחרותי עצמו. תרגול זה הינו תנאי מקדים ומחייב להבנת המשחק וללימוד המושגים הבסיסיים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2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>
    <p:blinds dir="vert"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5A475104-D80D-4F1F-A7FA-4002B116B0D4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6324480" y="2362320"/>
            <a:ext cx="2285640" cy="358092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3"/>
          <p:cNvSpPr/>
          <p:nvPr/>
        </p:nvSpPr>
        <p:spPr>
          <a:xfrm>
            <a:off x="3429000" y="2362320"/>
            <a:ext cx="2285640" cy="358092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4"/>
          <p:cNvSpPr/>
          <p:nvPr/>
        </p:nvSpPr>
        <p:spPr>
          <a:xfrm>
            <a:off x="533520" y="2362320"/>
            <a:ext cx="2285640" cy="358092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3" name="Group 5"/>
          <p:cNvGrpSpPr/>
          <p:nvPr/>
        </p:nvGrpSpPr>
        <p:grpSpPr>
          <a:xfrm>
            <a:off x="2286000" y="5638680"/>
            <a:ext cx="1752120" cy="901440"/>
            <a:chOff x="2286000" y="5638680"/>
            <a:chExt cx="1752120" cy="901440"/>
          </a:xfrm>
        </p:grpSpPr>
        <p:sp>
          <p:nvSpPr>
            <p:cNvPr id="394" name="CustomShape 6"/>
            <p:cNvSpPr/>
            <p:nvPr/>
          </p:nvSpPr>
          <p:spPr>
            <a:xfrm>
              <a:off x="2286000" y="5638680"/>
              <a:ext cx="1752120" cy="901440"/>
            </a:xfrm>
            <a:prstGeom prst="homePlate">
              <a:avLst>
                <a:gd name="adj" fmla="val 72594"/>
              </a:avLst>
            </a:prstGeom>
            <a:solidFill>
              <a:srgbClr val="00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7"/>
            <p:cNvSpPr/>
            <p:nvPr/>
          </p:nvSpPr>
          <p:spPr>
            <a:xfrm>
              <a:off x="2311560" y="5746680"/>
              <a:ext cx="1307520" cy="641160"/>
            </a:xfrm>
            <a:prstGeom prst="rect">
              <a:avLst/>
            </a:prstGeom>
            <a:solidFill>
              <a:srgbClr val="000000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2160" rIns="92160" tIns="46080" bIns="46080"/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</a:rPr>
                <a:t>Compete through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96" name="CustomShape 8"/>
          <p:cNvSpPr/>
          <p:nvPr/>
        </p:nvSpPr>
        <p:spPr>
          <a:xfrm>
            <a:off x="3429000" y="2362320"/>
            <a:ext cx="2285640" cy="990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2 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DISTRIBUTION 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CHANNELS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7" name="CustomShape 9"/>
          <p:cNvSpPr/>
          <p:nvPr/>
        </p:nvSpPr>
        <p:spPr>
          <a:xfrm>
            <a:off x="6324480" y="2362320"/>
            <a:ext cx="2311200" cy="609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2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MARKET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SEGMENTS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8" name="TextShape 10"/>
          <p:cNvSpPr txBox="1"/>
          <p:nvPr/>
        </p:nvSpPr>
        <p:spPr>
          <a:xfrm>
            <a:off x="609480" y="1341360"/>
            <a:ext cx="7924320" cy="102024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ctr"/>
          <a:p>
            <a:pPr algn="ctr" rtl="1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66"/>
                </a:solidFill>
                <a:latin typeface="Arial"/>
              </a:rPr>
              <a:t>Stand Alone Student (You) vs. GlobSim (Computer)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" name="CustomShape 11"/>
          <p:cNvSpPr/>
          <p:nvPr/>
        </p:nvSpPr>
        <p:spPr>
          <a:xfrm>
            <a:off x="533520" y="2438280"/>
            <a:ext cx="2285640" cy="38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2 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MANUFACTURERS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400" name="Group 12"/>
          <p:cNvGrpSpPr/>
          <p:nvPr/>
        </p:nvGrpSpPr>
        <p:grpSpPr>
          <a:xfrm>
            <a:off x="1066680" y="3068640"/>
            <a:ext cx="1142640" cy="1415520"/>
            <a:chOff x="1066680" y="3068640"/>
            <a:chExt cx="1142640" cy="1415520"/>
          </a:xfrm>
        </p:grpSpPr>
        <p:pic>
          <p:nvPicPr>
            <p:cNvPr id="401" name="Picture 13" descr=""/>
            <p:cNvPicPr/>
            <p:nvPr/>
          </p:nvPicPr>
          <p:blipFill>
            <a:blip r:embed="rId1"/>
            <a:stretch/>
          </p:blipFill>
          <p:spPr>
            <a:xfrm>
              <a:off x="1295280" y="3068640"/>
              <a:ext cx="833040" cy="7347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02" name="CustomShape 13"/>
            <p:cNvSpPr/>
            <p:nvPr/>
          </p:nvSpPr>
          <p:spPr>
            <a:xfrm>
              <a:off x="1066680" y="3754440"/>
              <a:ext cx="1142640" cy="729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ff3300"/>
                  </a:solidFill>
                  <a:latin typeface="Arial"/>
                </a:rPr>
                <a:t>Real Cool 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ff3300"/>
                  </a:solidFill>
                  <a:latin typeface="Arial"/>
                </a:rPr>
                <a:t>Cycles (YOU!)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403" name="Group 14"/>
          <p:cNvGrpSpPr/>
          <p:nvPr/>
        </p:nvGrpSpPr>
        <p:grpSpPr>
          <a:xfrm>
            <a:off x="808200" y="4533840"/>
            <a:ext cx="1676160" cy="1415520"/>
            <a:chOff x="808200" y="4533840"/>
            <a:chExt cx="1676160" cy="1415520"/>
          </a:xfrm>
        </p:grpSpPr>
        <p:pic>
          <p:nvPicPr>
            <p:cNvPr id="404" name="Picture 16" descr=""/>
            <p:cNvPicPr/>
            <p:nvPr/>
          </p:nvPicPr>
          <p:blipFill>
            <a:blip r:embed="rId2"/>
            <a:stretch/>
          </p:blipFill>
          <p:spPr>
            <a:xfrm>
              <a:off x="1265400" y="4533840"/>
              <a:ext cx="833040" cy="7347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05" name="CustomShape 15"/>
            <p:cNvSpPr/>
            <p:nvPr/>
          </p:nvSpPr>
          <p:spPr>
            <a:xfrm>
              <a:off x="808200" y="5219640"/>
              <a:ext cx="1676160" cy="729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ff3300"/>
                  </a:solidFill>
                  <a:latin typeface="Arial"/>
                </a:rPr>
                <a:t>MountainTop 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ff3300"/>
                  </a:solidFill>
                  <a:latin typeface="Arial"/>
                </a:rPr>
                <a:t>Cycles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ff3300"/>
                  </a:solidFill>
                  <a:latin typeface="Arial"/>
                </a:rPr>
                <a:t>(computer)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406" name="Group 16"/>
          <p:cNvGrpSpPr/>
          <p:nvPr/>
        </p:nvGrpSpPr>
        <p:grpSpPr>
          <a:xfrm>
            <a:off x="7238880" y="4273560"/>
            <a:ext cx="1447560" cy="1676160"/>
            <a:chOff x="7238880" y="4273560"/>
            <a:chExt cx="1447560" cy="1676160"/>
          </a:xfrm>
        </p:grpSpPr>
        <p:pic>
          <p:nvPicPr>
            <p:cNvPr id="407" name="Picture 19" descr=""/>
            <p:cNvPicPr/>
            <p:nvPr/>
          </p:nvPicPr>
          <p:blipFill>
            <a:blip r:embed="rId3"/>
            <a:stretch/>
          </p:blipFill>
          <p:spPr>
            <a:xfrm>
              <a:off x="7620120" y="4273560"/>
              <a:ext cx="818640" cy="145368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08" name="CustomShape 17"/>
            <p:cNvSpPr/>
            <p:nvPr/>
          </p:nvSpPr>
          <p:spPr>
            <a:xfrm>
              <a:off x="7238880" y="5645160"/>
              <a:ext cx="144756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9" name="Group 18"/>
          <p:cNvGrpSpPr/>
          <p:nvPr/>
        </p:nvGrpSpPr>
        <p:grpSpPr>
          <a:xfrm>
            <a:off x="5334120" y="5638680"/>
            <a:ext cx="1752120" cy="901440"/>
            <a:chOff x="5334120" y="5638680"/>
            <a:chExt cx="1752120" cy="901440"/>
          </a:xfrm>
        </p:grpSpPr>
        <p:sp>
          <p:nvSpPr>
            <p:cNvPr id="410" name="CustomShape 19"/>
            <p:cNvSpPr/>
            <p:nvPr/>
          </p:nvSpPr>
          <p:spPr>
            <a:xfrm>
              <a:off x="5334120" y="5638680"/>
              <a:ext cx="1752120" cy="901440"/>
            </a:xfrm>
            <a:prstGeom prst="homePlate">
              <a:avLst>
                <a:gd name="adj" fmla="val 72594"/>
              </a:avLst>
            </a:prstGeom>
            <a:solidFill>
              <a:srgbClr val="00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20"/>
            <p:cNvSpPr/>
            <p:nvPr/>
          </p:nvSpPr>
          <p:spPr>
            <a:xfrm>
              <a:off x="5359680" y="5746680"/>
              <a:ext cx="1307520" cy="641160"/>
            </a:xfrm>
            <a:prstGeom prst="rect">
              <a:avLst/>
            </a:prstGeom>
            <a:solidFill>
              <a:srgbClr val="000000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2160" rIns="92160" tIns="46080" bIns="46080"/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</a:rPr>
                <a:t>For control of 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12" name="Group 21"/>
          <p:cNvGrpSpPr/>
          <p:nvPr/>
        </p:nvGrpSpPr>
        <p:grpSpPr>
          <a:xfrm>
            <a:off x="3851280" y="3716280"/>
            <a:ext cx="1294920" cy="1066680"/>
            <a:chOff x="3851280" y="3716280"/>
            <a:chExt cx="1294920" cy="1066680"/>
          </a:xfrm>
        </p:grpSpPr>
        <p:pic>
          <p:nvPicPr>
            <p:cNvPr id="413" name="Picture 25" descr=""/>
            <p:cNvPicPr/>
            <p:nvPr/>
          </p:nvPicPr>
          <p:blipFill>
            <a:blip r:embed="rId4"/>
            <a:stretch/>
          </p:blipFill>
          <p:spPr>
            <a:xfrm>
              <a:off x="4079880" y="3716280"/>
              <a:ext cx="918720" cy="8665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14" name="CustomShape 22"/>
            <p:cNvSpPr/>
            <p:nvPr/>
          </p:nvSpPr>
          <p:spPr>
            <a:xfrm>
              <a:off x="3851280" y="4478400"/>
              <a:ext cx="129492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5" name="Group 23"/>
          <p:cNvGrpSpPr/>
          <p:nvPr/>
        </p:nvGrpSpPr>
        <p:grpSpPr>
          <a:xfrm>
            <a:off x="3886200" y="4876920"/>
            <a:ext cx="1294920" cy="1066320"/>
            <a:chOff x="3886200" y="4876920"/>
            <a:chExt cx="1294920" cy="1066320"/>
          </a:xfrm>
        </p:grpSpPr>
        <p:pic>
          <p:nvPicPr>
            <p:cNvPr id="416" name="Picture 28" descr=""/>
            <p:cNvPicPr/>
            <p:nvPr/>
          </p:nvPicPr>
          <p:blipFill>
            <a:blip r:embed="rId5"/>
            <a:stretch/>
          </p:blipFill>
          <p:spPr>
            <a:xfrm>
              <a:off x="4114800" y="4876920"/>
              <a:ext cx="918720" cy="8665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17" name="CustomShape 24"/>
            <p:cNvSpPr/>
            <p:nvPr/>
          </p:nvSpPr>
          <p:spPr>
            <a:xfrm>
              <a:off x="3886200" y="5638680"/>
              <a:ext cx="129492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418" name="Picture 30" descr=""/>
          <p:cNvPicPr/>
          <p:nvPr/>
        </p:nvPicPr>
        <p:blipFill>
          <a:blip r:embed="rId6"/>
          <a:stretch/>
        </p:blipFill>
        <p:spPr>
          <a:xfrm>
            <a:off x="6580080" y="3581280"/>
            <a:ext cx="728280" cy="1347480"/>
          </a:xfrm>
          <a:prstGeom prst="rect">
            <a:avLst/>
          </a:prstGeom>
          <a:ln w="9360">
            <a:noFill/>
          </a:ln>
        </p:spPr>
      </p:pic>
      <p:sp>
        <p:nvSpPr>
          <p:cNvPr id="419" name="CustomShape 25"/>
          <p:cNvSpPr/>
          <p:nvPr/>
        </p:nvSpPr>
        <p:spPr>
          <a:xfrm>
            <a:off x="533520" y="627120"/>
            <a:ext cx="8000640" cy="63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Single Player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0" name="CustomShape 26"/>
          <p:cNvSpPr/>
          <p:nvPr/>
        </p:nvSpPr>
        <p:spPr>
          <a:xfrm>
            <a:off x="7308720" y="3500280"/>
            <a:ext cx="143964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ff3300"/>
                </a:solidFill>
                <a:latin typeface="Arial"/>
              </a:rPr>
              <a:t>Adventurers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1" name="CustomShape 27"/>
          <p:cNvSpPr/>
          <p:nvPr/>
        </p:nvSpPr>
        <p:spPr>
          <a:xfrm>
            <a:off x="6661080" y="5013360"/>
            <a:ext cx="143964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ff3300"/>
                </a:solidFill>
                <a:latin typeface="Arial"/>
              </a:rPr>
              <a:t>Leisure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2" name="CustomShape 28"/>
          <p:cNvSpPr/>
          <p:nvPr/>
        </p:nvSpPr>
        <p:spPr>
          <a:xfrm>
            <a:off x="3637080" y="3424320"/>
            <a:ext cx="1439640" cy="577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ff3300"/>
                </a:solidFill>
                <a:latin typeface="Arial"/>
              </a:rPr>
              <a:t>Department stores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23" name="CustomShape 29"/>
          <p:cNvSpPr/>
          <p:nvPr/>
        </p:nvSpPr>
        <p:spPr>
          <a:xfrm>
            <a:off x="3492360" y="4653000"/>
            <a:ext cx="1439640" cy="333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ff3300"/>
                </a:solidFill>
                <a:latin typeface="Arial"/>
              </a:rPr>
              <a:t>Bike Shops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30A88A2E-3F29-4742-8679-4C437B73DB08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250920" y="1557360"/>
            <a:ext cx="8353080" cy="4357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 marL="457200" indent="-456840" algn="r" rtl="1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הסטודנטים מתארגנים בקבוצות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– כל קבוצה מנהלת חברה</a:t>
            </a:r>
            <a:endParaRPr b="0" lang="en-US" sz="2000" spc="-1" strike="noStrike">
              <a:latin typeface="Arial"/>
            </a:endParaRPr>
          </a:p>
          <a:p>
            <a:pPr marL="457200" indent="-456840" algn="r" rtl="1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כל החברות מתחילות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במצב זהה</a:t>
            </a:r>
            <a:endParaRPr b="0" lang="en-US" sz="20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 algn="r" rtl="1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כל סטודנט מתקין את התוכנה במחשבו (אחד או יותר) פעם אחת בתחילת הקורס.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התוכנה הינה אינטרנטית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כל הנתונים נמצאים על שרת באינטרנט</a:t>
            </a:r>
            <a:endParaRPr b="0" lang="en-US" sz="2000" spc="-1" strike="noStrike">
              <a:latin typeface="Arial"/>
            </a:endParaRPr>
          </a:p>
          <a:p>
            <a:pPr marL="457200" indent="-456840" algn="r" rtl="1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 u="sng">
                <a:solidFill>
                  <a:srgbClr val="ff3300"/>
                </a:solidFill>
                <a:uFillTx/>
                <a:latin typeface="Arial"/>
              </a:rPr>
              <a:t>כל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משתתף בחברה יכול להתחבר למערכת, לצפות בנתוני חברתו ולשנותם בכל עת ומכל מקום (בית, עבודה)</a:t>
            </a:r>
            <a:endParaRPr b="0" lang="en-US" sz="20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 algn="r" rtl="1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החברות נפגשות פנים-אל-פנים או באופן וירטואלי על מנת לקבל החלטות </a:t>
            </a:r>
            <a:endParaRPr b="0" lang="en-US" sz="2000" spc="-1" strike="noStrike">
              <a:latin typeface="Arial"/>
            </a:endParaRPr>
          </a:p>
          <a:p>
            <a:pPr marL="457200" indent="-456840" algn="r" rtl="1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מנחי הקורס מנהלים את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ריצות הסימולציה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לפי לו"ז שנקבע מראש. בכל ריצה מתבצע שקלול של החלטות כל הקבוצות</a:t>
            </a:r>
            <a:endParaRPr b="0" lang="en-US" sz="2000" spc="-1" strike="noStrike">
              <a:latin typeface="Arial"/>
            </a:endParaRPr>
          </a:p>
          <a:p>
            <a:pPr algn="r" rtl="1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 algn="r" rtl="1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התוצאות מתפרסמות באופן מקוון וע"ג לוחות המודעות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395280" y="260280"/>
            <a:ext cx="8381520" cy="86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  </a:t>
            </a:r>
            <a:br/>
            <a:r>
              <a:rPr b="1" lang="en-US" sz="3600" spc="-1" strike="noStrike">
                <a:solidFill>
                  <a:srgbClr val="ff3300"/>
                </a:solidFill>
                <a:latin typeface="Arial"/>
              </a:rPr>
              <a:t>GlobSim-Advanced </a:t>
            </a:r>
            <a:r>
              <a:rPr b="1" lang="en-US" sz="3600" spc="-1" strike="noStrike">
                <a:solidFill>
                  <a:srgbClr val="000099"/>
                </a:solidFill>
                <a:latin typeface="Arial"/>
              </a:rPr>
              <a:t>Multi-Player</a:t>
            </a:r>
            <a:r>
              <a:rPr b="1" lang="en-US" sz="3600" spc="-1" strike="noStrike">
                <a:solidFill>
                  <a:srgbClr val="000099"/>
                </a:solidFill>
                <a:latin typeface="Arial"/>
              </a:rPr>
              <a:t> </a:t>
            </a:r>
            <a:br/>
            <a:endParaRPr b="0" lang="en-US" sz="3600" spc="-1" strike="noStrike">
              <a:latin typeface="Arial"/>
            </a:endParaRPr>
          </a:p>
        </p:txBody>
      </p:sp>
    </p:spTree>
  </p:cSld>
  <p:transition>
    <p:blinds dir="vert"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4414FE5C-F294-4A08-87E4-E15B7F83AC9F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6324480" y="2362320"/>
            <a:ext cx="2285640" cy="358092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3"/>
          <p:cNvSpPr/>
          <p:nvPr/>
        </p:nvSpPr>
        <p:spPr>
          <a:xfrm>
            <a:off x="3429000" y="2362320"/>
            <a:ext cx="2285640" cy="358092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4"/>
          <p:cNvSpPr/>
          <p:nvPr/>
        </p:nvSpPr>
        <p:spPr>
          <a:xfrm>
            <a:off x="533520" y="2362320"/>
            <a:ext cx="2285640" cy="3580920"/>
          </a:xfrm>
          <a:prstGeom prst="rect">
            <a:avLst/>
          </a:prstGeom>
          <a:gradFill rotWithShape="0">
            <a:gsLst>
              <a:gs pos="0">
                <a:srgbClr val="003366"/>
              </a:gs>
              <a:gs pos="100000">
                <a:schemeClr val="hlink"/>
              </a:gs>
            </a:gsLst>
            <a:lin ang="2700000"/>
          </a:gra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1" name="Group 5"/>
          <p:cNvGrpSpPr/>
          <p:nvPr/>
        </p:nvGrpSpPr>
        <p:grpSpPr>
          <a:xfrm>
            <a:off x="2286000" y="5638680"/>
            <a:ext cx="1752120" cy="901440"/>
            <a:chOff x="2286000" y="5638680"/>
            <a:chExt cx="1752120" cy="901440"/>
          </a:xfrm>
        </p:grpSpPr>
        <p:sp>
          <p:nvSpPr>
            <p:cNvPr id="432" name="CustomShape 6"/>
            <p:cNvSpPr/>
            <p:nvPr/>
          </p:nvSpPr>
          <p:spPr>
            <a:xfrm>
              <a:off x="2286000" y="5638680"/>
              <a:ext cx="1752120" cy="901440"/>
            </a:xfrm>
            <a:prstGeom prst="homePlate">
              <a:avLst>
                <a:gd name="adj" fmla="val 72594"/>
              </a:avLst>
            </a:prstGeom>
            <a:solidFill>
              <a:srgbClr val="00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7"/>
            <p:cNvSpPr/>
            <p:nvPr/>
          </p:nvSpPr>
          <p:spPr>
            <a:xfrm>
              <a:off x="2311560" y="5746680"/>
              <a:ext cx="1307520" cy="641160"/>
            </a:xfrm>
            <a:prstGeom prst="rect">
              <a:avLst/>
            </a:prstGeom>
            <a:solidFill>
              <a:srgbClr val="000000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2160" rIns="92160" tIns="46080" bIns="46080"/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</a:rPr>
                <a:t>Compete through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4" name="CustomShape 8"/>
          <p:cNvSpPr/>
          <p:nvPr/>
        </p:nvSpPr>
        <p:spPr>
          <a:xfrm>
            <a:off x="3429000" y="2362320"/>
            <a:ext cx="2285640" cy="990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3 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DISTRIBUTION 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CHANNELS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5" name="CustomShape 9"/>
          <p:cNvSpPr/>
          <p:nvPr/>
        </p:nvSpPr>
        <p:spPr>
          <a:xfrm>
            <a:off x="6324480" y="2362320"/>
            <a:ext cx="2311200" cy="609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5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MARKET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SEGMENTS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6" name="TextShape 10"/>
          <p:cNvSpPr txBox="1"/>
          <p:nvPr/>
        </p:nvSpPr>
        <p:spPr>
          <a:xfrm>
            <a:off x="609480" y="1268280"/>
            <a:ext cx="7924320" cy="1093320"/>
          </a:xfrm>
          <a:prstGeom prst="rect">
            <a:avLst/>
          </a:prstGeom>
          <a:noFill/>
          <a:ln w="9360">
            <a:noFill/>
          </a:ln>
        </p:spPr>
        <p:txBody>
          <a:bodyPr lIns="92160" rIns="92160" tIns="46080" bIns="46080" anchor="ctr"/>
          <a:p>
            <a:pPr algn="ctr" rtl="1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66"/>
                </a:solidFill>
                <a:latin typeface="Arial"/>
              </a:rPr>
              <a:t>Your team vs. “The World” </a:t>
            </a:r>
            <a:br/>
            <a:r>
              <a:rPr b="1" i="1" lang="en-US" sz="2400" spc="-1" strike="noStrike">
                <a:solidFill>
                  <a:srgbClr val="000066"/>
                </a:solidFill>
                <a:latin typeface="Arial"/>
              </a:rPr>
              <a:t>(other student teams from your class)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7" name="CustomShape 11"/>
          <p:cNvSpPr/>
          <p:nvPr/>
        </p:nvSpPr>
        <p:spPr>
          <a:xfrm>
            <a:off x="533520" y="2438280"/>
            <a:ext cx="2285640" cy="3805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7</a:t>
            </a:r>
            <a:endParaRPr b="0" lang="en-US" sz="16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320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Tahoma"/>
              </a:rPr>
              <a:t>MANUFACTURERS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438" name="Group 12"/>
          <p:cNvGrpSpPr/>
          <p:nvPr/>
        </p:nvGrpSpPr>
        <p:grpSpPr>
          <a:xfrm>
            <a:off x="1600200" y="3068640"/>
            <a:ext cx="1142640" cy="990360"/>
            <a:chOff x="1600200" y="3068640"/>
            <a:chExt cx="1142640" cy="990360"/>
          </a:xfrm>
        </p:grpSpPr>
        <p:pic>
          <p:nvPicPr>
            <p:cNvPr id="439" name="Picture 13" descr=""/>
            <p:cNvPicPr/>
            <p:nvPr/>
          </p:nvPicPr>
          <p:blipFill>
            <a:blip r:embed="rId1"/>
            <a:stretch/>
          </p:blipFill>
          <p:spPr>
            <a:xfrm>
              <a:off x="1828800" y="3068640"/>
              <a:ext cx="833040" cy="7347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40" name="CustomShape 13"/>
            <p:cNvSpPr/>
            <p:nvPr/>
          </p:nvSpPr>
          <p:spPr>
            <a:xfrm>
              <a:off x="1600200" y="3754440"/>
              <a:ext cx="114264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1" name="Group 14"/>
          <p:cNvGrpSpPr/>
          <p:nvPr/>
        </p:nvGrpSpPr>
        <p:grpSpPr>
          <a:xfrm>
            <a:off x="304920" y="4572000"/>
            <a:ext cx="1676160" cy="990360"/>
            <a:chOff x="304920" y="4572000"/>
            <a:chExt cx="1676160" cy="990360"/>
          </a:xfrm>
        </p:grpSpPr>
        <p:pic>
          <p:nvPicPr>
            <p:cNvPr id="442" name="Picture 16" descr=""/>
            <p:cNvPicPr/>
            <p:nvPr/>
          </p:nvPicPr>
          <p:blipFill>
            <a:blip r:embed="rId2"/>
            <a:stretch/>
          </p:blipFill>
          <p:spPr>
            <a:xfrm>
              <a:off x="762120" y="4572000"/>
              <a:ext cx="833040" cy="7347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43" name="CustomShape 15"/>
            <p:cNvSpPr/>
            <p:nvPr/>
          </p:nvSpPr>
          <p:spPr>
            <a:xfrm>
              <a:off x="304920" y="5257800"/>
              <a:ext cx="167616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4" name="Group 16"/>
          <p:cNvGrpSpPr/>
          <p:nvPr/>
        </p:nvGrpSpPr>
        <p:grpSpPr>
          <a:xfrm>
            <a:off x="3886200" y="3352680"/>
            <a:ext cx="1294920" cy="1066680"/>
            <a:chOff x="3886200" y="3352680"/>
            <a:chExt cx="1294920" cy="1066680"/>
          </a:xfrm>
        </p:grpSpPr>
        <p:pic>
          <p:nvPicPr>
            <p:cNvPr id="445" name="Picture 19" descr=""/>
            <p:cNvPicPr/>
            <p:nvPr/>
          </p:nvPicPr>
          <p:blipFill>
            <a:blip r:embed="rId3"/>
            <a:stretch/>
          </p:blipFill>
          <p:spPr>
            <a:xfrm>
              <a:off x="4114800" y="3352680"/>
              <a:ext cx="918720" cy="8665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46" name="CustomShape 17"/>
            <p:cNvSpPr/>
            <p:nvPr/>
          </p:nvSpPr>
          <p:spPr>
            <a:xfrm>
              <a:off x="3886200" y="4114800"/>
              <a:ext cx="129492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7" name="Group 18"/>
          <p:cNvGrpSpPr/>
          <p:nvPr/>
        </p:nvGrpSpPr>
        <p:grpSpPr>
          <a:xfrm>
            <a:off x="5334120" y="5638680"/>
            <a:ext cx="1752120" cy="901440"/>
            <a:chOff x="5334120" y="5638680"/>
            <a:chExt cx="1752120" cy="901440"/>
          </a:xfrm>
        </p:grpSpPr>
        <p:sp>
          <p:nvSpPr>
            <p:cNvPr id="448" name="CustomShape 19"/>
            <p:cNvSpPr/>
            <p:nvPr/>
          </p:nvSpPr>
          <p:spPr>
            <a:xfrm>
              <a:off x="5334120" y="5638680"/>
              <a:ext cx="1752120" cy="901440"/>
            </a:xfrm>
            <a:prstGeom prst="homePlate">
              <a:avLst>
                <a:gd name="adj" fmla="val 72594"/>
              </a:avLst>
            </a:prstGeom>
            <a:solidFill>
              <a:srgbClr val="00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20"/>
            <p:cNvSpPr/>
            <p:nvPr/>
          </p:nvSpPr>
          <p:spPr>
            <a:xfrm>
              <a:off x="5359680" y="5746680"/>
              <a:ext cx="1307520" cy="641160"/>
            </a:xfrm>
            <a:prstGeom prst="rect">
              <a:avLst/>
            </a:prstGeom>
            <a:solidFill>
              <a:srgbClr val="000000"/>
            </a:solidFill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2160" rIns="92160" tIns="46080" bIns="46080"/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1" lang="en-US" sz="1800" spc="-1" strike="noStrike">
                  <a:solidFill>
                    <a:srgbClr val="ffffff"/>
                  </a:solidFill>
                  <a:latin typeface="Arial"/>
                </a:rPr>
                <a:t>For control of 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50" name="Group 21"/>
          <p:cNvGrpSpPr/>
          <p:nvPr/>
        </p:nvGrpSpPr>
        <p:grpSpPr>
          <a:xfrm>
            <a:off x="3852720" y="5025960"/>
            <a:ext cx="1294920" cy="1066680"/>
            <a:chOff x="3852720" y="5025960"/>
            <a:chExt cx="1294920" cy="1066680"/>
          </a:xfrm>
        </p:grpSpPr>
        <p:pic>
          <p:nvPicPr>
            <p:cNvPr id="451" name="Picture 25" descr=""/>
            <p:cNvPicPr/>
            <p:nvPr/>
          </p:nvPicPr>
          <p:blipFill>
            <a:blip r:embed="rId4"/>
            <a:stretch/>
          </p:blipFill>
          <p:spPr>
            <a:xfrm>
              <a:off x="4081320" y="5025960"/>
              <a:ext cx="918720" cy="8665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52" name="CustomShape 22"/>
            <p:cNvSpPr/>
            <p:nvPr/>
          </p:nvSpPr>
          <p:spPr>
            <a:xfrm>
              <a:off x="3852720" y="5788080"/>
              <a:ext cx="129492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3" name="Group 23"/>
          <p:cNvGrpSpPr/>
          <p:nvPr/>
        </p:nvGrpSpPr>
        <p:grpSpPr>
          <a:xfrm>
            <a:off x="533520" y="3068640"/>
            <a:ext cx="1142640" cy="990360"/>
            <a:chOff x="533520" y="3068640"/>
            <a:chExt cx="1142640" cy="990360"/>
          </a:xfrm>
        </p:grpSpPr>
        <p:pic>
          <p:nvPicPr>
            <p:cNvPr id="454" name="Picture 28" descr=""/>
            <p:cNvPicPr/>
            <p:nvPr/>
          </p:nvPicPr>
          <p:blipFill>
            <a:blip r:embed="rId5"/>
            <a:stretch/>
          </p:blipFill>
          <p:spPr>
            <a:xfrm>
              <a:off x="762120" y="3068640"/>
              <a:ext cx="833040" cy="7347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55" name="CustomShape 24"/>
            <p:cNvSpPr/>
            <p:nvPr/>
          </p:nvSpPr>
          <p:spPr>
            <a:xfrm>
              <a:off x="533520" y="3754440"/>
              <a:ext cx="114264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6" name="Group 25"/>
          <p:cNvGrpSpPr/>
          <p:nvPr/>
        </p:nvGrpSpPr>
        <p:grpSpPr>
          <a:xfrm>
            <a:off x="1600200" y="3807000"/>
            <a:ext cx="1142640" cy="990360"/>
            <a:chOff x="1600200" y="3807000"/>
            <a:chExt cx="1142640" cy="990360"/>
          </a:xfrm>
        </p:grpSpPr>
        <p:pic>
          <p:nvPicPr>
            <p:cNvPr id="457" name="Picture 31" descr=""/>
            <p:cNvPicPr/>
            <p:nvPr/>
          </p:nvPicPr>
          <p:blipFill>
            <a:blip r:embed="rId6"/>
            <a:stretch/>
          </p:blipFill>
          <p:spPr>
            <a:xfrm>
              <a:off x="1828800" y="3807000"/>
              <a:ext cx="833040" cy="7347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58" name="CustomShape 26"/>
            <p:cNvSpPr/>
            <p:nvPr/>
          </p:nvSpPr>
          <p:spPr>
            <a:xfrm>
              <a:off x="1600200" y="4492800"/>
              <a:ext cx="114264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9" name="Group 27"/>
          <p:cNvGrpSpPr/>
          <p:nvPr/>
        </p:nvGrpSpPr>
        <p:grpSpPr>
          <a:xfrm>
            <a:off x="539640" y="3809880"/>
            <a:ext cx="1142640" cy="990360"/>
            <a:chOff x="539640" y="3809880"/>
            <a:chExt cx="1142640" cy="990360"/>
          </a:xfrm>
        </p:grpSpPr>
        <p:pic>
          <p:nvPicPr>
            <p:cNvPr id="460" name="Picture 34" descr=""/>
            <p:cNvPicPr/>
            <p:nvPr/>
          </p:nvPicPr>
          <p:blipFill>
            <a:blip r:embed="rId7"/>
            <a:stretch/>
          </p:blipFill>
          <p:spPr>
            <a:xfrm>
              <a:off x="768240" y="3809880"/>
              <a:ext cx="833040" cy="7347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61" name="CustomShape 28"/>
            <p:cNvSpPr/>
            <p:nvPr/>
          </p:nvSpPr>
          <p:spPr>
            <a:xfrm>
              <a:off x="539640" y="4495680"/>
              <a:ext cx="114264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2" name="CustomShape 29"/>
          <p:cNvSpPr/>
          <p:nvPr/>
        </p:nvSpPr>
        <p:spPr>
          <a:xfrm>
            <a:off x="251640" y="555480"/>
            <a:ext cx="7920720" cy="63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3600" spc="-1" strike="noStrike">
                <a:solidFill>
                  <a:srgbClr val="2d2d8a"/>
                </a:solidFill>
                <a:latin typeface="Times New Roman"/>
              </a:rPr>
              <a:t>Multi Player Game</a:t>
            </a:r>
            <a:endParaRPr b="0" lang="en-US" sz="3600" spc="-1" strike="noStrike">
              <a:latin typeface="Arial"/>
            </a:endParaRPr>
          </a:p>
        </p:txBody>
      </p:sp>
      <p:grpSp>
        <p:nvGrpSpPr>
          <p:cNvPr id="463" name="Group 30"/>
          <p:cNvGrpSpPr/>
          <p:nvPr/>
        </p:nvGrpSpPr>
        <p:grpSpPr>
          <a:xfrm>
            <a:off x="3851280" y="4149720"/>
            <a:ext cx="1294920" cy="1066680"/>
            <a:chOff x="3851280" y="4149720"/>
            <a:chExt cx="1294920" cy="1066680"/>
          </a:xfrm>
        </p:grpSpPr>
        <p:pic>
          <p:nvPicPr>
            <p:cNvPr id="464" name="Picture 38" descr=""/>
            <p:cNvPicPr/>
            <p:nvPr/>
          </p:nvPicPr>
          <p:blipFill>
            <a:blip r:embed="rId8"/>
            <a:stretch/>
          </p:blipFill>
          <p:spPr>
            <a:xfrm>
              <a:off x="4079880" y="4149720"/>
              <a:ext cx="918720" cy="86652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65" name="CustomShape 31"/>
            <p:cNvSpPr/>
            <p:nvPr/>
          </p:nvSpPr>
          <p:spPr>
            <a:xfrm>
              <a:off x="3851280" y="4911840"/>
              <a:ext cx="129492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6" name="Group 32"/>
          <p:cNvGrpSpPr/>
          <p:nvPr/>
        </p:nvGrpSpPr>
        <p:grpSpPr>
          <a:xfrm>
            <a:off x="1557360" y="4599000"/>
            <a:ext cx="1142640" cy="990360"/>
            <a:chOff x="1557360" y="4599000"/>
            <a:chExt cx="1142640" cy="990360"/>
          </a:xfrm>
        </p:grpSpPr>
        <p:pic>
          <p:nvPicPr>
            <p:cNvPr id="467" name="Picture 41" descr=""/>
            <p:cNvPicPr/>
            <p:nvPr/>
          </p:nvPicPr>
          <p:blipFill>
            <a:blip r:embed="rId9"/>
            <a:stretch/>
          </p:blipFill>
          <p:spPr>
            <a:xfrm>
              <a:off x="1785960" y="4599000"/>
              <a:ext cx="833040" cy="7347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68" name="CustomShape 33"/>
            <p:cNvSpPr/>
            <p:nvPr/>
          </p:nvSpPr>
          <p:spPr>
            <a:xfrm>
              <a:off x="1557360" y="5284800"/>
              <a:ext cx="114264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9" name="Group 34"/>
          <p:cNvGrpSpPr/>
          <p:nvPr/>
        </p:nvGrpSpPr>
        <p:grpSpPr>
          <a:xfrm>
            <a:off x="6372360" y="3284640"/>
            <a:ext cx="2520720" cy="2592000"/>
            <a:chOff x="6372360" y="3284640"/>
            <a:chExt cx="2520720" cy="2592000"/>
          </a:xfrm>
        </p:grpSpPr>
        <p:grpSp>
          <p:nvGrpSpPr>
            <p:cNvPr id="470" name="Group 35"/>
            <p:cNvGrpSpPr/>
            <p:nvPr/>
          </p:nvGrpSpPr>
          <p:grpSpPr>
            <a:xfrm>
              <a:off x="7445520" y="3284640"/>
              <a:ext cx="1447560" cy="1676160"/>
              <a:chOff x="7445520" y="3284640"/>
              <a:chExt cx="1447560" cy="1676160"/>
            </a:xfrm>
          </p:grpSpPr>
          <p:pic>
            <p:nvPicPr>
              <p:cNvPr id="471" name="Picture 45" descr=""/>
              <p:cNvPicPr/>
              <p:nvPr/>
            </p:nvPicPr>
            <p:blipFill>
              <a:blip r:embed="rId10"/>
              <a:stretch/>
            </p:blipFill>
            <p:spPr>
              <a:xfrm>
                <a:off x="7826400" y="3284640"/>
                <a:ext cx="818640" cy="1453680"/>
              </a:xfrm>
              <a:prstGeom prst="rect">
                <a:avLst/>
              </a:prstGeom>
              <a:ln w="9360">
                <a:noFill/>
              </a:ln>
            </p:spPr>
          </p:pic>
          <p:sp>
            <p:nvSpPr>
              <p:cNvPr id="472" name="CustomShape 36"/>
              <p:cNvSpPr/>
              <p:nvPr/>
            </p:nvSpPr>
            <p:spPr>
              <a:xfrm>
                <a:off x="7445520" y="4656240"/>
                <a:ext cx="1447560" cy="3045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73" name="Group 37"/>
            <p:cNvGrpSpPr/>
            <p:nvPr/>
          </p:nvGrpSpPr>
          <p:grpSpPr>
            <a:xfrm>
              <a:off x="6966000" y="4068720"/>
              <a:ext cx="990360" cy="1447560"/>
              <a:chOff x="6966000" y="4068720"/>
              <a:chExt cx="990360" cy="1447560"/>
            </a:xfrm>
          </p:grpSpPr>
          <p:pic>
            <p:nvPicPr>
              <p:cNvPr id="474" name="Picture 48" descr=""/>
              <p:cNvPicPr/>
              <p:nvPr/>
            </p:nvPicPr>
            <p:blipFill>
              <a:blip r:embed="rId11"/>
              <a:stretch/>
            </p:blipFill>
            <p:spPr>
              <a:xfrm>
                <a:off x="7042320" y="4068720"/>
                <a:ext cx="906120" cy="1217160"/>
              </a:xfrm>
              <a:prstGeom prst="rect">
                <a:avLst/>
              </a:prstGeom>
              <a:ln w="9360">
                <a:noFill/>
              </a:ln>
            </p:spPr>
          </p:pic>
          <p:sp>
            <p:nvSpPr>
              <p:cNvPr id="475" name="CustomShape 38"/>
              <p:cNvSpPr/>
              <p:nvPr/>
            </p:nvSpPr>
            <p:spPr>
              <a:xfrm>
                <a:off x="6966000" y="5211720"/>
                <a:ext cx="990360" cy="3045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476" name="Picture 50" descr=""/>
            <p:cNvPicPr/>
            <p:nvPr/>
          </p:nvPicPr>
          <p:blipFill>
            <a:blip r:embed="rId12"/>
            <a:stretch/>
          </p:blipFill>
          <p:spPr>
            <a:xfrm>
              <a:off x="6435720" y="3357720"/>
              <a:ext cx="728280" cy="134748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477" name="Picture 51" descr=""/>
            <p:cNvPicPr/>
            <p:nvPr/>
          </p:nvPicPr>
          <p:blipFill>
            <a:blip r:embed="rId13"/>
            <a:stretch/>
          </p:blipFill>
          <p:spPr>
            <a:xfrm>
              <a:off x="7667640" y="4941720"/>
              <a:ext cx="837720" cy="883800"/>
            </a:xfrm>
            <a:prstGeom prst="rect">
              <a:avLst/>
            </a:prstGeom>
            <a:ln w="9360">
              <a:noFill/>
            </a:ln>
          </p:spPr>
        </p:pic>
        <p:pic>
          <p:nvPicPr>
            <p:cNvPr id="478" name="Picture 52" descr=""/>
            <p:cNvPicPr/>
            <p:nvPr/>
          </p:nvPicPr>
          <p:blipFill>
            <a:blip r:embed="rId14"/>
            <a:stretch/>
          </p:blipFill>
          <p:spPr>
            <a:xfrm>
              <a:off x="6372360" y="4927680"/>
              <a:ext cx="1223640" cy="948960"/>
            </a:xfrm>
            <a:prstGeom prst="rect">
              <a:avLst/>
            </a:prstGeom>
            <a:ln w="9360">
              <a:noFill/>
            </a:ln>
          </p:spPr>
        </p:pic>
      </p:grpSp>
      <p:grpSp>
        <p:nvGrpSpPr>
          <p:cNvPr id="479" name="Group 39"/>
          <p:cNvGrpSpPr/>
          <p:nvPr/>
        </p:nvGrpSpPr>
        <p:grpSpPr>
          <a:xfrm>
            <a:off x="900000" y="5229360"/>
            <a:ext cx="1676160" cy="990360"/>
            <a:chOff x="900000" y="5229360"/>
            <a:chExt cx="1676160" cy="990360"/>
          </a:xfrm>
        </p:grpSpPr>
        <p:pic>
          <p:nvPicPr>
            <p:cNvPr id="480" name="Picture 54" descr=""/>
            <p:cNvPicPr/>
            <p:nvPr/>
          </p:nvPicPr>
          <p:blipFill>
            <a:blip r:embed="rId15"/>
            <a:stretch/>
          </p:blipFill>
          <p:spPr>
            <a:xfrm>
              <a:off x="1357200" y="5229360"/>
              <a:ext cx="833040" cy="7347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481" name="CustomShape 40"/>
            <p:cNvSpPr/>
            <p:nvPr/>
          </p:nvSpPr>
          <p:spPr>
            <a:xfrm>
              <a:off x="900000" y="5915160"/>
              <a:ext cx="1676160" cy="304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E3C606E7-F6BF-4A8F-AB4A-6D8DDE68E957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3708000" y="2205000"/>
            <a:ext cx="837720" cy="837720"/>
          </a:xfrm>
          <a:prstGeom prst="ellipse">
            <a:avLst/>
          </a:prstGeom>
          <a:noFill/>
          <a:ln w="5724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3"/>
          <p:cNvSpPr/>
          <p:nvPr/>
        </p:nvSpPr>
        <p:spPr>
          <a:xfrm>
            <a:off x="1115640" y="5085360"/>
            <a:ext cx="5904360" cy="1007640"/>
          </a:xfrm>
          <a:prstGeom prst="ellipse">
            <a:avLst/>
          </a:prstGeom>
          <a:noFill/>
          <a:ln w="5724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4"/>
          <p:cNvSpPr/>
          <p:nvPr/>
        </p:nvSpPr>
        <p:spPr>
          <a:xfrm>
            <a:off x="1619640" y="4149000"/>
            <a:ext cx="837720" cy="837720"/>
          </a:xfrm>
          <a:prstGeom prst="ellipse">
            <a:avLst/>
          </a:prstGeom>
          <a:noFill/>
          <a:ln w="5724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5"/>
          <p:cNvSpPr/>
          <p:nvPr/>
        </p:nvSpPr>
        <p:spPr>
          <a:xfrm>
            <a:off x="2627640" y="4193640"/>
            <a:ext cx="837720" cy="819000"/>
          </a:xfrm>
          <a:prstGeom prst="ellipse">
            <a:avLst/>
          </a:prstGeom>
          <a:noFill/>
          <a:ln w="5724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6"/>
          <p:cNvSpPr/>
          <p:nvPr/>
        </p:nvSpPr>
        <p:spPr>
          <a:xfrm>
            <a:off x="3708000" y="4174920"/>
            <a:ext cx="837720" cy="837720"/>
          </a:xfrm>
          <a:prstGeom prst="ellipse">
            <a:avLst/>
          </a:prstGeom>
          <a:noFill/>
          <a:ln w="5724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7"/>
          <p:cNvSpPr/>
          <p:nvPr/>
        </p:nvSpPr>
        <p:spPr>
          <a:xfrm>
            <a:off x="4788000" y="4149000"/>
            <a:ext cx="837720" cy="837720"/>
          </a:xfrm>
          <a:prstGeom prst="ellipse">
            <a:avLst/>
          </a:prstGeom>
          <a:noFill/>
          <a:ln w="5724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8"/>
          <p:cNvSpPr/>
          <p:nvPr/>
        </p:nvSpPr>
        <p:spPr>
          <a:xfrm>
            <a:off x="5796000" y="4174920"/>
            <a:ext cx="837720" cy="837720"/>
          </a:xfrm>
          <a:prstGeom prst="ellipse">
            <a:avLst/>
          </a:prstGeom>
          <a:noFill/>
          <a:ln w="5724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9"/>
          <p:cNvSpPr/>
          <p:nvPr/>
        </p:nvSpPr>
        <p:spPr>
          <a:xfrm>
            <a:off x="971640" y="404640"/>
            <a:ext cx="7416360" cy="1187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Basic Concepts: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World, Firm, Student/user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1" name="CustomShape 10"/>
          <p:cNvSpPr/>
          <p:nvPr/>
        </p:nvSpPr>
        <p:spPr>
          <a:xfrm>
            <a:off x="4859280" y="3363480"/>
            <a:ext cx="1657080" cy="433080"/>
          </a:xfrm>
          <a:prstGeom prst="rect">
            <a:avLst/>
          </a:prstGeom>
          <a:solidFill>
            <a:srgbClr val="00008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 rtl="1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Times New Roman"/>
              </a:rPr>
              <a:t>כיתת אורן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2" name="CustomShape 11"/>
          <p:cNvSpPr/>
          <p:nvPr/>
        </p:nvSpPr>
        <p:spPr>
          <a:xfrm>
            <a:off x="5076000" y="3194280"/>
            <a:ext cx="1223640" cy="1000440"/>
          </a:xfrm>
          <a:prstGeom prst="ellipse">
            <a:avLst/>
          </a:prstGeom>
          <a:noFill/>
          <a:ln w="5724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93" name="" descr=""/>
          <p:cNvPicPr/>
          <p:nvPr/>
        </p:nvPicPr>
        <p:blipFill>
          <a:blip r:embed="rId1"/>
          <a:stretch/>
        </p:blipFill>
        <p:spPr>
          <a:xfrm>
            <a:off x="965160" y="1905120"/>
            <a:ext cx="6756480" cy="424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500"/>
                            </p:stCondLst>
                            <p:childTnLst>
                              <p:par>
                                <p:cTn id="62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323640" y="274680"/>
            <a:ext cx="864072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2d2d8a"/>
                </a:solidFill>
                <a:latin typeface="Arial"/>
              </a:rPr>
              <a:t>The next Generation:  GlobSim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E8B2090E-FD24-4EE5-BD26-AFB2BBAB8909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342" name="Picture 5" descr=""/>
          <p:cNvPicPr/>
          <p:nvPr/>
        </p:nvPicPr>
        <p:blipFill>
          <a:blip r:embed="rId1"/>
          <a:stretch/>
        </p:blipFill>
        <p:spPr>
          <a:xfrm>
            <a:off x="0" y="1628640"/>
            <a:ext cx="9143640" cy="446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icture 3" descr=""/>
          <p:cNvPicPr/>
          <p:nvPr/>
        </p:nvPicPr>
        <p:blipFill>
          <a:blip r:embed="rId1"/>
          <a:stretch/>
        </p:blipFill>
        <p:spPr>
          <a:xfrm>
            <a:off x="0" y="1124640"/>
            <a:ext cx="4824360" cy="4149000"/>
          </a:xfrm>
          <a:prstGeom prst="rect">
            <a:avLst/>
          </a:prstGeom>
          <a:ln w="9360">
            <a:noFill/>
          </a:ln>
        </p:spPr>
      </p:pic>
      <p:sp>
        <p:nvSpPr>
          <p:cNvPr id="495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147378C4-205B-413E-B746-BD42CFEB36E0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468360" y="476280"/>
            <a:ext cx="8229240" cy="77760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0000"/>
                </a:solidFill>
                <a:latin typeface="Arial"/>
              </a:rPr>
              <a:t>מטרת המשחק</a:t>
            </a:r>
            <a:br/>
            <a:endParaRPr b="0" lang="en-US" sz="4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4446360" y="1713240"/>
            <a:ext cx="4896360" cy="30888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82440" indent="-82080">
              <a:lnSpc>
                <a:spcPct val="9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Companies are measured by two indices: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82440" indent="-8208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>
                <a:solidFill>
                  <a:srgbClr val="ff3300"/>
                </a:solidFill>
                <a:latin typeface="Arial"/>
              </a:rPr>
              <a:t>&gt; ShareHolder Value (SHV)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82440" indent="-8208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>
                <a:solidFill>
                  <a:srgbClr val="ff3300"/>
                </a:solidFill>
                <a:latin typeface="Arial"/>
              </a:rPr>
              <a:t>&gt; Economic Value Created (EVC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4465080" y="4089600"/>
            <a:ext cx="4498920" cy="1675080"/>
          </a:xfrm>
          <a:prstGeom prst="rect">
            <a:avLst/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The firm that has the highest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SHV and EVC after 9 periods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wins the game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611640" y="3357000"/>
            <a:ext cx="8072280" cy="158364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The EVC is: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22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>
                <a:solidFill>
                  <a:srgbClr val="2d2d8a"/>
                </a:solidFill>
                <a:latin typeface="Arial"/>
              </a:rPr>
              <a:t>The difference between the actual profit of the firm and the expected profit of shraeolders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467640" y="836640"/>
            <a:ext cx="8186400" cy="19713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SHV is the sum of: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22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>
                <a:solidFill>
                  <a:srgbClr val="2d2d8a"/>
                </a:solidFill>
                <a:latin typeface="Arial"/>
              </a:rPr>
              <a:t>The Share value + Dividends the firm distributed during the simulation.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TextShape 3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3AFC6C56-2451-4931-9391-4948B483D634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82" dur="indefinite" restart="never" nodeType="tmRoot">
          <p:childTnLst>
            <p:seq>
              <p:cTn id="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539640" y="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SHV vs. EVC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164880" y="1196640"/>
            <a:ext cx="4326120" cy="45360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ctr" rtl="1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SHV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ככול שיש רווחים גדולים יותר ערך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SHV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יהיה גבוה יותר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הלואות גדולות יותר מגדילות את העלות הפיננסית ומקטינות את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SHV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</a:rPr>
              <a:t>דיבידנדים – רצוי לשלם כאשר יש מספיק מזומנים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TextShape 3"/>
          <p:cNvSpPr txBox="1"/>
          <p:nvPr/>
        </p:nvSpPr>
        <p:spPr>
          <a:xfrm>
            <a:off x="4644000" y="1196640"/>
            <a:ext cx="4038120" cy="47088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ctr" rtl="1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EVC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ככול שיש רווחים גדולים יותר ערך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EVC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יהיה גבוה יותר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הלוואות גדולות יותר מגדילות את העלות הפיננסית ומקטינות את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EVC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100000"/>
              </a:lnSpc>
              <a:spcBef>
                <a:spcPts val="561"/>
              </a:spcBef>
              <a:buClr>
                <a:srgbClr val="333399"/>
              </a:buClr>
              <a:buFont typeface="Symbol" charset="2"/>
              <a:buChar char=""/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</a:rPr>
              <a:t>ככול שיש יותר מניות ה</a:t>
            </a:r>
            <a:r>
              <a:rPr b="1" lang="en-US" sz="2800" spc="-1" strike="noStrike">
                <a:solidFill>
                  <a:srgbClr val="333399"/>
                </a:solidFill>
                <a:latin typeface="Arial"/>
              </a:rPr>
              <a:t>EVC</a:t>
            </a:r>
            <a:r>
              <a:rPr b="1" lang="en-US" sz="2800" spc="-1" strike="noStrike">
                <a:solidFill>
                  <a:srgbClr val="333399"/>
                </a:solidFill>
                <a:latin typeface="Arial"/>
              </a:rPr>
              <a:t>- גדול יותר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TextShape 4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FBCFB4F3-8565-42A5-A10C-85C78A0CAB7A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84" dur="indefinite" restart="never" nodeType="tmRoot">
          <p:childTnLst>
            <p:seq>
              <p:cTn id="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D3F24822-73EC-4AC5-AD93-655B8B0AEAC6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507" name="Picture 1" descr=""/>
          <p:cNvPicPr/>
          <p:nvPr/>
        </p:nvPicPr>
        <p:blipFill>
          <a:blip r:embed="rId1"/>
          <a:stretch/>
        </p:blipFill>
        <p:spPr>
          <a:xfrm>
            <a:off x="193320" y="3213000"/>
            <a:ext cx="7685280" cy="3600000"/>
          </a:xfrm>
          <a:prstGeom prst="rect">
            <a:avLst/>
          </a:prstGeom>
          <a:ln w="9360">
            <a:noFill/>
          </a:ln>
        </p:spPr>
      </p:pic>
      <p:sp>
        <p:nvSpPr>
          <p:cNvPr id="508" name="TextShape 2"/>
          <p:cNvSpPr txBox="1"/>
          <p:nvPr/>
        </p:nvSpPr>
        <p:spPr>
          <a:xfrm>
            <a:off x="0" y="1628640"/>
            <a:ext cx="8072280" cy="158364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The EVC is: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>
                <a:solidFill>
                  <a:srgbClr val="2d2d8a"/>
                </a:solidFill>
                <a:latin typeface="Arial"/>
              </a:rPr>
              <a:t>The difference between the actual profit of the firm and the expected profit of shraeolders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0" y="82440"/>
            <a:ext cx="8186400" cy="1339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SHV is the sum of: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r>
              <a:rPr b="1" lang="en-US" sz="2800" spc="-1" strike="noStrike">
                <a:solidFill>
                  <a:srgbClr val="2d2d8a"/>
                </a:solidFill>
                <a:latin typeface="Arial"/>
              </a:rPr>
              <a:t>The Share value + Dividends the firm distributed during the simulation.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86" dur="indefinite" restart="never" nodeType="tmRoot">
          <p:childTnLst>
            <p:seq>
              <p:cTn id="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62095767-F5AF-4055-A399-26A8D4651074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684360" y="69228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Now Let’s see what this game is all about</a:t>
            </a: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!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12" name="Picture 4" descr=""/>
          <p:cNvPicPr/>
          <p:nvPr/>
        </p:nvPicPr>
        <p:blipFill>
          <a:blip r:embed="rId1"/>
          <a:stretch/>
        </p:blipFill>
        <p:spPr>
          <a:xfrm>
            <a:off x="2050920" y="2205000"/>
            <a:ext cx="4819320" cy="3209400"/>
          </a:xfrm>
          <a:prstGeom prst="rect">
            <a:avLst/>
          </a:prstGeom>
          <a:ln w="9360">
            <a:noFill/>
          </a:ln>
        </p:spPr>
      </p:pic>
      <p:sp>
        <p:nvSpPr>
          <p:cNvPr id="513" name="CustomShape 3"/>
          <p:cNvSpPr/>
          <p:nvPr/>
        </p:nvSpPr>
        <p:spPr>
          <a:xfrm>
            <a:off x="2700360" y="5589720"/>
            <a:ext cx="4319280" cy="516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lang="en-US" sz="2800" spc="-1" strike="noStrike" u="sng">
                <a:solidFill>
                  <a:srgbClr val="009999"/>
                </a:solidFill>
                <a:uFillTx/>
                <a:latin typeface="Tahoma"/>
                <a:hlinkClick r:id="rId2"/>
              </a:rPr>
              <a:t>www.AcademyCity.com</a:t>
            </a:r>
            <a:r>
              <a:rPr b="0" lang="en-US" sz="2800" spc="-1" strike="noStrike">
                <a:solidFill>
                  <a:srgbClr val="000000"/>
                </a:solidFill>
                <a:latin typeface="Tahoma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2DB1F05E-69BB-45DB-8BCA-9301EC303167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15" name="TextShape 2"/>
          <p:cNvSpPr txBox="1"/>
          <p:nvPr/>
        </p:nvSpPr>
        <p:spPr>
          <a:xfrm>
            <a:off x="395640" y="188640"/>
            <a:ext cx="8229240" cy="9205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The Simulation Model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16" name="Picture 1" descr=""/>
          <p:cNvPicPr/>
          <p:nvPr/>
        </p:nvPicPr>
        <p:blipFill>
          <a:blip r:embed="rId1"/>
          <a:stretch/>
        </p:blipFill>
        <p:spPr>
          <a:xfrm>
            <a:off x="1331640" y="1103760"/>
            <a:ext cx="6840360" cy="515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0" dur="indefinite" restart="never" nodeType="tmRoot">
          <p:childTnLst>
            <p:seq>
              <p:cTn id="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053EE5AF-1AC0-4C94-89A1-38D569499216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התחומים הפונקציונאליים בעסק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579600" y="1593720"/>
            <a:ext cx="8054640" cy="691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360" rIns="90360" tIns="44280" bIns="44280"/>
          <a:p>
            <a:pPr algn="ctr">
              <a:lnSpc>
                <a:spcPct val="11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קיים מערך מורכב של יחסי גומלין בין התחומים הפונקציונאליים השונים בפעילות העסקית של הפירמה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20" name="Group 4"/>
          <p:cNvGrpSpPr/>
          <p:nvPr/>
        </p:nvGrpSpPr>
        <p:grpSpPr>
          <a:xfrm>
            <a:off x="914400" y="2438280"/>
            <a:ext cx="7314840" cy="3504960"/>
            <a:chOff x="914400" y="2438280"/>
            <a:chExt cx="7314840" cy="3504960"/>
          </a:xfrm>
        </p:grpSpPr>
        <p:sp>
          <p:nvSpPr>
            <p:cNvPr id="521" name="CustomShape 5"/>
            <p:cNvSpPr/>
            <p:nvPr/>
          </p:nvSpPr>
          <p:spPr>
            <a:xfrm>
              <a:off x="914400" y="2438280"/>
              <a:ext cx="7314840" cy="3504960"/>
            </a:xfrm>
            <a:prstGeom prst="rect">
              <a:avLst/>
            </a:prstGeom>
            <a:noFill/>
            <a:ln w="25560">
              <a:solidFill>
                <a:schemeClr val="tx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2" name="Group 6"/>
            <p:cNvGrpSpPr/>
            <p:nvPr/>
          </p:nvGrpSpPr>
          <p:grpSpPr>
            <a:xfrm>
              <a:off x="1239840" y="2554200"/>
              <a:ext cx="6608520" cy="3150720"/>
              <a:chOff x="1239840" y="2554200"/>
              <a:chExt cx="6608520" cy="3150720"/>
            </a:xfrm>
          </p:grpSpPr>
          <p:grpSp>
            <p:nvGrpSpPr>
              <p:cNvPr id="523" name="Group 7"/>
              <p:cNvGrpSpPr/>
              <p:nvPr/>
            </p:nvGrpSpPr>
            <p:grpSpPr>
              <a:xfrm>
                <a:off x="1239840" y="2554200"/>
                <a:ext cx="6608520" cy="3150720"/>
                <a:chOff x="1239840" y="2554200"/>
                <a:chExt cx="6608520" cy="3150720"/>
              </a:xfrm>
            </p:grpSpPr>
            <p:sp>
              <p:nvSpPr>
                <p:cNvPr id="524" name="CustomShape 8"/>
                <p:cNvSpPr/>
                <p:nvPr/>
              </p:nvSpPr>
              <p:spPr>
                <a:xfrm>
                  <a:off x="3408480" y="4883040"/>
                  <a:ext cx="2057040" cy="821880"/>
                </a:xfrm>
                <a:prstGeom prst="rect">
                  <a:avLst/>
                </a:prstGeom>
                <a:solidFill>
                  <a:srgbClr val="e5f5ff"/>
                </a:solidFill>
                <a:ln w="9360">
                  <a:solidFill>
                    <a:schemeClr val="tx2"/>
                  </a:solidFill>
                  <a:miter/>
                </a:ln>
                <a:effectLst>
                  <a:outerShdw algn="ctr" dir="2700000" dist="107763" rotWithShape="0">
                    <a:srgbClr val="808080"/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 algn="ctr">
                    <a:lnSpc>
                      <a:spcPct val="100000"/>
                    </a:lnSpc>
                    <a:spcBef>
                      <a:spcPts val="1199"/>
                    </a:spcBef>
                  </a:pPr>
                  <a:r>
                    <a:rPr b="1" lang="en-US" sz="2400" spc="-1" strike="noStrike">
                      <a:solidFill>
                        <a:srgbClr val="990099"/>
                      </a:solidFill>
                      <a:latin typeface="Arial"/>
                    </a:rPr>
                    <a:t>תכנון מחקר ופיתוח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525" name="CustomShape 9"/>
                <p:cNvSpPr/>
                <p:nvPr/>
              </p:nvSpPr>
              <p:spPr>
                <a:xfrm>
                  <a:off x="1239840" y="3686040"/>
                  <a:ext cx="1881000" cy="456120"/>
                </a:xfrm>
                <a:prstGeom prst="rect">
                  <a:avLst/>
                </a:prstGeom>
                <a:solidFill>
                  <a:srgbClr val="a50021"/>
                </a:solidFill>
                <a:ln w="9360">
                  <a:solidFill>
                    <a:schemeClr val="tx2"/>
                  </a:solidFill>
                  <a:miter/>
                </a:ln>
                <a:effectLst>
                  <a:outerShdw algn="ctr" dir="2700000" dist="107763" rotWithShape="0">
                    <a:srgbClr val="808080"/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 algn="ctr">
                    <a:lnSpc>
                      <a:spcPct val="100000"/>
                    </a:lnSpc>
                    <a:spcBef>
                      <a:spcPts val="1199"/>
                    </a:spcBef>
                  </a:pPr>
                  <a:r>
                    <a:rPr b="1" lang="en-US" sz="2400" spc="-1" strike="noStrike">
                      <a:solidFill>
                        <a:srgbClr val="ddffff"/>
                      </a:solidFill>
                      <a:latin typeface="Arial"/>
                    </a:rPr>
                    <a:t>תפעול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526" name="CustomShape 10"/>
                <p:cNvSpPr/>
                <p:nvPr/>
              </p:nvSpPr>
              <p:spPr>
                <a:xfrm>
                  <a:off x="3413160" y="2554200"/>
                  <a:ext cx="1923840" cy="821880"/>
                </a:xfrm>
                <a:prstGeom prst="rect">
                  <a:avLst/>
                </a:prstGeom>
                <a:solidFill>
                  <a:srgbClr val="003399"/>
                </a:solidFill>
                <a:ln w="9360">
                  <a:solidFill>
                    <a:schemeClr val="tx2"/>
                  </a:solidFill>
                  <a:miter/>
                </a:ln>
                <a:effectLst>
                  <a:outerShdw algn="ctr" dir="2700000" dist="107763" rotWithShape="0">
                    <a:srgbClr val="808080"/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 algn="ctr">
                    <a:lnSpc>
                      <a:spcPct val="100000"/>
                    </a:lnSpc>
                    <a:spcBef>
                      <a:spcPts val="1199"/>
                    </a:spcBef>
                  </a:pPr>
                  <a:r>
                    <a:rPr b="1" lang="en-US" sz="2400" spc="-1" strike="noStrike">
                      <a:solidFill>
                        <a:srgbClr val="ddffff"/>
                      </a:solidFill>
                      <a:latin typeface="Arial"/>
                    </a:rPr>
                    <a:t>שווק </a:t>
                  </a:r>
                  <a:br/>
                  <a:r>
                    <a:rPr b="1" lang="en-US" sz="2400" spc="-1" strike="noStrike">
                      <a:solidFill>
                        <a:srgbClr val="ddffff"/>
                      </a:solidFill>
                      <a:latin typeface="Arial"/>
                    </a:rPr>
                    <a:t>ומכירות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527" name="CustomShape 11"/>
                <p:cNvSpPr/>
                <p:nvPr/>
              </p:nvSpPr>
              <p:spPr>
                <a:xfrm>
                  <a:off x="6000840" y="3646440"/>
                  <a:ext cx="1847520" cy="456120"/>
                </a:xfrm>
                <a:prstGeom prst="rect">
                  <a:avLst/>
                </a:prstGeom>
                <a:solidFill>
                  <a:srgbClr val="008080"/>
                </a:solidFill>
                <a:ln w="9360">
                  <a:solidFill>
                    <a:schemeClr val="tx2"/>
                  </a:solidFill>
                  <a:miter/>
                </a:ln>
                <a:effectLst>
                  <a:outerShdw algn="ctr" dir="2700000" dist="107763" rotWithShape="0">
                    <a:srgbClr val="808080"/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 algn="ctr">
                    <a:lnSpc>
                      <a:spcPct val="100000"/>
                    </a:lnSpc>
                    <a:spcBef>
                      <a:spcPts val="1199"/>
                    </a:spcBef>
                  </a:pPr>
                  <a:r>
                    <a:rPr b="1" lang="en-US" sz="2400" spc="-1" strike="noStrike">
                      <a:solidFill>
                        <a:srgbClr val="ddffff"/>
                      </a:solidFill>
                      <a:latin typeface="Arial"/>
                    </a:rPr>
                    <a:t>כספים</a:t>
                  </a:r>
                  <a:endParaRPr b="0" lang="en-US" sz="2400" spc="-1" strike="noStrike">
                    <a:latin typeface="Arial"/>
                  </a:endParaRPr>
                </a:p>
              </p:txBody>
            </p:sp>
            <p:sp>
              <p:nvSpPr>
                <p:cNvPr id="528" name="CustomShape 12"/>
                <p:cNvSpPr/>
                <p:nvPr/>
              </p:nvSpPr>
              <p:spPr>
                <a:xfrm rot="16200000">
                  <a:off x="2438280" y="2711520"/>
                  <a:ext cx="715680" cy="1231560"/>
                </a:xfrm>
                <a:prstGeom prst="bentConnector2">
                  <a:avLst/>
                </a:prstGeom>
                <a:noFill/>
                <a:ln w="76320">
                  <a:solidFill>
                    <a:srgbClr val="990099"/>
                  </a:solidFill>
                  <a:miter/>
                  <a:tailEnd len="med" type="triangle" w="med"/>
                </a:ln>
                <a:effectLst>
                  <a:outerShdw algn="ctr" dir="2700000" dist="35921" rotWithShape="0">
                    <a:srgbClr val="808080"/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9" name="CustomShape 13"/>
                <p:cNvSpPr/>
                <p:nvPr/>
              </p:nvSpPr>
              <p:spPr>
                <a:xfrm>
                  <a:off x="5337000" y="2970360"/>
                  <a:ext cx="1587240" cy="676080"/>
                </a:xfrm>
                <a:prstGeom prst="bentConnector2">
                  <a:avLst/>
                </a:prstGeom>
                <a:noFill/>
                <a:ln w="76320">
                  <a:solidFill>
                    <a:srgbClr val="990099"/>
                  </a:solidFill>
                  <a:miter/>
                  <a:tailEnd len="med" type="triangle" w="med"/>
                </a:ln>
                <a:effectLst>
                  <a:outerShdw algn="ctr" dir="2700000" dist="35921" rotWithShape="0">
                    <a:srgbClr val="808080"/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0" name="CustomShape 14"/>
                <p:cNvSpPr/>
                <p:nvPr/>
              </p:nvSpPr>
              <p:spPr>
                <a:xfrm rot="5400000">
                  <a:off x="5602320" y="3976560"/>
                  <a:ext cx="1185480" cy="1458720"/>
                </a:xfrm>
                <a:prstGeom prst="bentConnector2">
                  <a:avLst/>
                </a:prstGeom>
                <a:noFill/>
                <a:ln w="76320">
                  <a:solidFill>
                    <a:srgbClr val="990099"/>
                  </a:solidFill>
                  <a:miter/>
                  <a:tailEnd len="med" type="triangle" w="med"/>
                </a:ln>
                <a:effectLst>
                  <a:outerShdw algn="ctr" dir="2700000" dist="35921" rotWithShape="0">
                    <a:srgbClr val="808080"/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1" name="CustomShape 15"/>
                <p:cNvSpPr/>
                <p:nvPr/>
              </p:nvSpPr>
              <p:spPr>
                <a:xfrm rot="10800000">
                  <a:off x="2181600" y="4153320"/>
                  <a:ext cx="1226880" cy="1145880"/>
                </a:xfrm>
                <a:prstGeom prst="bentConnector2">
                  <a:avLst/>
                </a:prstGeom>
                <a:noFill/>
                <a:ln w="76320">
                  <a:solidFill>
                    <a:srgbClr val="990099"/>
                  </a:solidFill>
                  <a:miter/>
                  <a:tailEnd len="med" type="triangle" w="med"/>
                </a:ln>
                <a:effectLst>
                  <a:outerShdw algn="ctr" dir="2700000" dist="35921" rotWithShape="0">
                    <a:srgbClr val="808080"/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</p:grpSp>
      <p:sp>
        <p:nvSpPr>
          <p:cNvPr id="532" name="CustomShape 16"/>
          <p:cNvSpPr/>
          <p:nvPr/>
        </p:nvSpPr>
        <p:spPr>
          <a:xfrm>
            <a:off x="7093080" y="1989000"/>
            <a:ext cx="1798200" cy="1177920"/>
          </a:xfrm>
          <a:prstGeom prst="wedgeRoundRectCallout">
            <a:avLst>
              <a:gd name="adj1" fmla="val -148324"/>
              <a:gd name="adj2" fmla="val 3773"/>
              <a:gd name="adj3" fmla="val 16667"/>
            </a:avLst>
          </a:prstGeom>
          <a:solidFill>
            <a:srgbClr val="003399"/>
          </a:solidFill>
          <a:ln w="9360">
            <a:solidFill>
              <a:schemeClr val="tx2"/>
            </a:solidFill>
            <a:miter/>
          </a:ln>
          <a:effectLst>
            <a:outerShdw algn="ctr" dir="2700000" dist="107763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- </a:t>
            </a:r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מוצרים</a:t>
            </a:r>
            <a:br/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- תמחור</a:t>
            </a:r>
            <a:br/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- קידום מכירות</a:t>
            </a:r>
            <a:br/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- מפיצים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3" name="CustomShape 17"/>
          <p:cNvSpPr/>
          <p:nvPr/>
        </p:nvSpPr>
        <p:spPr>
          <a:xfrm>
            <a:off x="7451640" y="4508640"/>
            <a:ext cx="1368000" cy="639360"/>
          </a:xfrm>
          <a:prstGeom prst="wedgeRoundRectCallout">
            <a:avLst>
              <a:gd name="adj1" fmla="val -76565"/>
              <a:gd name="adj2" fmla="val -111870"/>
              <a:gd name="adj3" fmla="val 16667"/>
            </a:avLst>
          </a:prstGeom>
          <a:solidFill>
            <a:srgbClr val="008080"/>
          </a:solidFill>
          <a:ln w="9360">
            <a:solidFill>
              <a:schemeClr val="tx2"/>
            </a:solidFill>
            <a:miter/>
          </a:ln>
          <a:effectLst>
            <a:outerShdw algn="ctr" dir="2700000" dist="107763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- </a:t>
            </a:r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התחייבויות</a:t>
            </a:r>
            <a:br/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- הון עצמי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34" name="CustomShape 18"/>
          <p:cNvSpPr/>
          <p:nvPr/>
        </p:nvSpPr>
        <p:spPr>
          <a:xfrm>
            <a:off x="324000" y="2781360"/>
            <a:ext cx="1152000" cy="639360"/>
          </a:xfrm>
          <a:prstGeom prst="wedgeRoundRectCallout">
            <a:avLst>
              <a:gd name="adj1" fmla="val 56889"/>
              <a:gd name="adj2" fmla="val 103787"/>
              <a:gd name="adj3" fmla="val 16667"/>
            </a:avLst>
          </a:prstGeom>
          <a:solidFill>
            <a:srgbClr val="a50021"/>
          </a:solidFill>
          <a:ln w="9360">
            <a:solidFill>
              <a:schemeClr val="tx2"/>
            </a:solidFill>
            <a:miter/>
          </a:ln>
          <a:effectLst>
            <a:outerShdw algn="ctr" dir="2700000" dist="107763" rotWithShape="0">
              <a:srgbClr val="80808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  <a:spcBef>
                <a:spcPts val="799"/>
              </a:spcBef>
            </a:pPr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- </a:t>
            </a:r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היענות</a:t>
            </a:r>
            <a:br/>
            <a:r>
              <a:rPr b="1" lang="en-US" sz="1600" spc="-1" strike="noStrike">
                <a:solidFill>
                  <a:srgbClr val="ddffff"/>
                </a:solidFill>
                <a:latin typeface="Arial"/>
              </a:rPr>
              <a:t>- איכות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535" name="" descr=""/>
          <p:cNvPicPr/>
          <p:nvPr/>
        </p:nvPicPr>
        <p:blipFill>
          <a:blip r:embed="rId1"/>
          <a:stretch/>
        </p:blipFill>
        <p:spPr>
          <a:xfrm>
            <a:off x="3441600" y="3505320"/>
            <a:ext cx="1841400" cy="120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86561801-E1C3-4EF3-AE75-ED361D604894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457200" y="274680"/>
            <a:ext cx="8229240" cy="585108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9238320" cy="6859080"/>
          </a:xfrm>
          <a:prstGeom prst="rect">
            <a:avLst/>
          </a:prstGeom>
          <a:ln w="9360">
            <a:noFill/>
          </a:ln>
        </p:spPr>
      </p:pic>
      <p:pic>
        <p:nvPicPr>
          <p:cNvPr id="539" name="Picture 4" descr=""/>
          <p:cNvPicPr/>
          <p:nvPr/>
        </p:nvPicPr>
        <p:blipFill>
          <a:blip r:embed="rId2"/>
          <a:stretch/>
        </p:blipFill>
        <p:spPr>
          <a:xfrm>
            <a:off x="323640" y="4005000"/>
            <a:ext cx="3904920" cy="17712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2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575FA202-9098-45AA-B9A4-F0E616A291A2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* You should start with the R&amp;D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755640" y="1845000"/>
            <a:ext cx="7632360" cy="115164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 rtl="1">
              <a:lnSpc>
                <a:spcPct val="90000"/>
              </a:lnSpc>
              <a:spcBef>
                <a:spcPts val="159"/>
              </a:spcBef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879"/>
              </a:spcBef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4 fields for Decisions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0C679779-0B12-437D-A211-2C1425E999DB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4" name="TextShape 2"/>
          <p:cNvSpPr txBox="1"/>
          <p:nvPr/>
        </p:nvSpPr>
        <p:spPr>
          <a:xfrm>
            <a:off x="107640" y="274680"/>
            <a:ext cx="439200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2800" spc="-1" strike="noStrike" u="sng">
                <a:solidFill>
                  <a:srgbClr val="2d2d8a"/>
                </a:solidFill>
                <a:uFillTx/>
                <a:latin typeface="Arial"/>
              </a:rPr>
              <a:t>Product development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5" name="TextShape 3"/>
          <p:cNvSpPr txBox="1"/>
          <p:nvPr/>
        </p:nvSpPr>
        <p:spPr>
          <a:xfrm>
            <a:off x="152280" y="1619640"/>
            <a:ext cx="460800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Can develop new product or modify existing one.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In both cases, you should develop an R&amp;D project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R&amp;D project last one period. Make sure, that the R&amp;D project was successful.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You should launch the product in the following period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Picture 7" descr=""/>
          <p:cNvPicPr/>
          <p:nvPr/>
        </p:nvPicPr>
        <p:blipFill>
          <a:blip r:embed="rId1"/>
          <a:stretch/>
        </p:blipFill>
        <p:spPr>
          <a:xfrm>
            <a:off x="4716000" y="476640"/>
            <a:ext cx="4241520" cy="1007640"/>
          </a:xfrm>
          <a:prstGeom prst="rect">
            <a:avLst/>
          </a:prstGeom>
          <a:ln w="9360">
            <a:noFill/>
          </a:ln>
        </p:spPr>
      </p:pic>
      <p:pic>
        <p:nvPicPr>
          <p:cNvPr id="547" name="Picture 2" descr=""/>
          <p:cNvPicPr/>
          <p:nvPr/>
        </p:nvPicPr>
        <p:blipFill>
          <a:blip r:embed="rId2"/>
          <a:stretch/>
        </p:blipFill>
        <p:spPr>
          <a:xfrm>
            <a:off x="5436000" y="2637000"/>
            <a:ext cx="3223080" cy="3702240"/>
          </a:xfrm>
          <a:prstGeom prst="rect">
            <a:avLst/>
          </a:prstGeom>
          <a:ln w="9360">
            <a:noFill/>
          </a:ln>
        </p:spPr>
      </p:pic>
      <p:pic>
        <p:nvPicPr>
          <p:cNvPr id="548" name="Picture 3" descr=""/>
          <p:cNvPicPr/>
          <p:nvPr/>
        </p:nvPicPr>
        <p:blipFill>
          <a:blip r:embed="rId3"/>
          <a:stretch/>
        </p:blipFill>
        <p:spPr>
          <a:xfrm>
            <a:off x="7812360" y="332640"/>
            <a:ext cx="294840" cy="380520"/>
          </a:xfrm>
          <a:prstGeom prst="rect">
            <a:avLst/>
          </a:prstGeom>
          <a:ln w="9360">
            <a:noFill/>
          </a:ln>
        </p:spPr>
      </p:pic>
      <p:pic>
        <p:nvPicPr>
          <p:cNvPr id="549" name="Picture 4" descr=""/>
          <p:cNvPicPr/>
          <p:nvPr/>
        </p:nvPicPr>
        <p:blipFill>
          <a:blip r:embed="rId4"/>
          <a:stretch/>
        </p:blipFill>
        <p:spPr>
          <a:xfrm>
            <a:off x="6156000" y="980640"/>
            <a:ext cx="285480" cy="342720"/>
          </a:xfrm>
          <a:prstGeom prst="rect">
            <a:avLst/>
          </a:prstGeom>
          <a:ln w="9360">
            <a:noFill/>
          </a:ln>
        </p:spPr>
      </p:pic>
      <p:pic>
        <p:nvPicPr>
          <p:cNvPr id="550" name="Picture 5" descr=""/>
          <p:cNvPicPr/>
          <p:nvPr/>
        </p:nvPicPr>
        <p:blipFill>
          <a:blip r:embed="rId5"/>
          <a:stretch/>
        </p:blipFill>
        <p:spPr>
          <a:xfrm>
            <a:off x="7668360" y="2997000"/>
            <a:ext cx="304560" cy="3711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2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2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7" dur="2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0" y="0"/>
            <a:ext cx="9143640" cy="98028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000000"/>
                </a:solidFill>
                <a:latin typeface="Arial"/>
              </a:rPr>
              <a:t>See the students valuation of the Simulation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88440EBE-7AE0-4722-9BAE-E9941EB2EBB9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345" name="Picture 6" descr=""/>
          <p:cNvPicPr/>
          <p:nvPr/>
        </p:nvPicPr>
        <p:blipFill>
          <a:blip r:embed="rId1"/>
          <a:stretch/>
        </p:blipFill>
        <p:spPr>
          <a:xfrm>
            <a:off x="107640" y="980640"/>
            <a:ext cx="9036000" cy="585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Picture 2" descr=""/>
          <p:cNvPicPr/>
          <p:nvPr/>
        </p:nvPicPr>
        <p:blipFill>
          <a:blip r:embed="rId1"/>
          <a:stretch/>
        </p:blipFill>
        <p:spPr>
          <a:xfrm>
            <a:off x="46800" y="81360"/>
            <a:ext cx="5113800" cy="3600000"/>
          </a:xfrm>
          <a:prstGeom prst="rect">
            <a:avLst/>
          </a:prstGeom>
          <a:ln w="9360">
            <a:noFill/>
          </a:ln>
        </p:spPr>
      </p:pic>
      <p:pic>
        <p:nvPicPr>
          <p:cNvPr id="552" name="Picture 2" descr=""/>
          <p:cNvPicPr/>
          <p:nvPr/>
        </p:nvPicPr>
        <p:blipFill>
          <a:blip r:embed="rId2"/>
          <a:stretch/>
        </p:blipFill>
        <p:spPr>
          <a:xfrm>
            <a:off x="1979640" y="260640"/>
            <a:ext cx="304560" cy="361440"/>
          </a:xfrm>
          <a:prstGeom prst="rect">
            <a:avLst/>
          </a:prstGeom>
          <a:ln w="9360">
            <a:noFill/>
          </a:ln>
        </p:spPr>
      </p:pic>
      <p:pic>
        <p:nvPicPr>
          <p:cNvPr id="553" name="Picture 4" descr=""/>
          <p:cNvPicPr/>
          <p:nvPr/>
        </p:nvPicPr>
        <p:blipFill>
          <a:blip r:embed="rId3"/>
          <a:stretch/>
        </p:blipFill>
        <p:spPr>
          <a:xfrm>
            <a:off x="5508000" y="188640"/>
            <a:ext cx="2657160" cy="3028680"/>
          </a:xfrm>
          <a:prstGeom prst="rect">
            <a:avLst/>
          </a:prstGeom>
          <a:ln w="9360">
            <a:noFill/>
          </a:ln>
        </p:spPr>
      </p:pic>
      <p:pic>
        <p:nvPicPr>
          <p:cNvPr id="554" name="Picture 5" descr=""/>
          <p:cNvPicPr/>
          <p:nvPr/>
        </p:nvPicPr>
        <p:blipFill>
          <a:blip r:embed="rId4"/>
          <a:stretch/>
        </p:blipFill>
        <p:spPr>
          <a:xfrm>
            <a:off x="6660360" y="908640"/>
            <a:ext cx="285480" cy="333000"/>
          </a:xfrm>
          <a:prstGeom prst="rect">
            <a:avLst/>
          </a:prstGeom>
          <a:ln w="9360">
            <a:noFill/>
          </a:ln>
        </p:spPr>
      </p:pic>
      <p:pic>
        <p:nvPicPr>
          <p:cNvPr id="555" name="Picture 6" descr=""/>
          <p:cNvPicPr/>
          <p:nvPr/>
        </p:nvPicPr>
        <p:blipFill>
          <a:blip r:embed="rId5"/>
          <a:stretch/>
        </p:blipFill>
        <p:spPr>
          <a:xfrm>
            <a:off x="4428000" y="3257640"/>
            <a:ext cx="4105080" cy="3600000"/>
          </a:xfrm>
          <a:prstGeom prst="rect">
            <a:avLst/>
          </a:prstGeom>
          <a:ln w="9360">
            <a:noFill/>
          </a:ln>
        </p:spPr>
      </p:pic>
      <p:pic>
        <p:nvPicPr>
          <p:cNvPr id="556" name="Picture 7" descr=""/>
          <p:cNvPicPr/>
          <p:nvPr/>
        </p:nvPicPr>
        <p:blipFill>
          <a:blip r:embed="rId6"/>
          <a:stretch/>
        </p:blipFill>
        <p:spPr>
          <a:xfrm>
            <a:off x="4212000" y="4941000"/>
            <a:ext cx="304560" cy="3614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2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2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2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2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10" descr=""/>
          <p:cNvPicPr/>
          <p:nvPr/>
        </p:nvPicPr>
        <p:blipFill>
          <a:blip r:embed="rId1"/>
          <a:stretch/>
        </p:blipFill>
        <p:spPr>
          <a:xfrm>
            <a:off x="251640" y="1845000"/>
            <a:ext cx="3816000" cy="4273920"/>
          </a:xfrm>
          <a:prstGeom prst="rect">
            <a:avLst/>
          </a:prstGeom>
          <a:ln w="9360">
            <a:noFill/>
          </a:ln>
        </p:spPr>
      </p:pic>
      <p:pic>
        <p:nvPicPr>
          <p:cNvPr id="558" name="Picture 2" descr=""/>
          <p:cNvPicPr/>
          <p:nvPr/>
        </p:nvPicPr>
        <p:blipFill>
          <a:blip r:embed="rId2"/>
          <a:stretch/>
        </p:blipFill>
        <p:spPr>
          <a:xfrm>
            <a:off x="2123640" y="548640"/>
            <a:ext cx="4086000" cy="999720"/>
          </a:xfrm>
          <a:prstGeom prst="rect">
            <a:avLst/>
          </a:prstGeom>
          <a:ln w="9360">
            <a:noFill/>
          </a:ln>
        </p:spPr>
      </p:pic>
      <p:pic>
        <p:nvPicPr>
          <p:cNvPr id="559" name="Picture 3" descr=""/>
          <p:cNvPicPr/>
          <p:nvPr/>
        </p:nvPicPr>
        <p:blipFill>
          <a:blip r:embed="rId3"/>
          <a:stretch/>
        </p:blipFill>
        <p:spPr>
          <a:xfrm>
            <a:off x="3060000" y="260640"/>
            <a:ext cx="266400" cy="342720"/>
          </a:xfrm>
          <a:prstGeom prst="rect">
            <a:avLst/>
          </a:prstGeom>
          <a:ln w="9360">
            <a:noFill/>
          </a:ln>
        </p:spPr>
      </p:pic>
      <p:pic>
        <p:nvPicPr>
          <p:cNvPr id="560" name="Picture 4" descr=""/>
          <p:cNvPicPr/>
          <p:nvPr/>
        </p:nvPicPr>
        <p:blipFill>
          <a:blip r:embed="rId4"/>
          <a:stretch/>
        </p:blipFill>
        <p:spPr>
          <a:xfrm>
            <a:off x="2267640" y="1268640"/>
            <a:ext cx="294840" cy="352080"/>
          </a:xfrm>
          <a:prstGeom prst="rect">
            <a:avLst/>
          </a:prstGeom>
          <a:ln w="9360">
            <a:noFill/>
          </a:ln>
        </p:spPr>
      </p:pic>
      <p:pic>
        <p:nvPicPr>
          <p:cNvPr id="561" name="Picture 5" descr=""/>
          <p:cNvPicPr/>
          <p:nvPr/>
        </p:nvPicPr>
        <p:blipFill>
          <a:blip r:embed="rId5"/>
          <a:stretch/>
        </p:blipFill>
        <p:spPr>
          <a:xfrm>
            <a:off x="3852000" y="2349000"/>
            <a:ext cx="313920" cy="380520"/>
          </a:xfrm>
          <a:prstGeom prst="rect">
            <a:avLst/>
          </a:prstGeom>
          <a:ln w="9360">
            <a:noFill/>
          </a:ln>
        </p:spPr>
      </p:pic>
      <p:pic>
        <p:nvPicPr>
          <p:cNvPr id="562" name="Picture 6" descr=""/>
          <p:cNvPicPr/>
          <p:nvPr/>
        </p:nvPicPr>
        <p:blipFill>
          <a:blip r:embed="rId6"/>
          <a:stretch/>
        </p:blipFill>
        <p:spPr>
          <a:xfrm>
            <a:off x="4932000" y="2133000"/>
            <a:ext cx="3504960" cy="3028680"/>
          </a:xfrm>
          <a:prstGeom prst="rect">
            <a:avLst/>
          </a:prstGeom>
          <a:ln w="9360">
            <a:noFill/>
          </a:ln>
        </p:spPr>
      </p:pic>
      <p:pic>
        <p:nvPicPr>
          <p:cNvPr id="563" name="Picture 7" descr=""/>
          <p:cNvPicPr/>
          <p:nvPr/>
        </p:nvPicPr>
        <p:blipFill>
          <a:blip r:embed="rId7"/>
          <a:stretch/>
        </p:blipFill>
        <p:spPr>
          <a:xfrm>
            <a:off x="6948360" y="1917000"/>
            <a:ext cx="313920" cy="333000"/>
          </a:xfrm>
          <a:prstGeom prst="rect">
            <a:avLst/>
          </a:prstGeom>
          <a:ln w="9360">
            <a:noFill/>
          </a:ln>
        </p:spPr>
      </p:pic>
      <p:pic>
        <p:nvPicPr>
          <p:cNvPr id="564" name="Picture 8" descr=""/>
          <p:cNvPicPr/>
          <p:nvPr/>
        </p:nvPicPr>
        <p:blipFill>
          <a:blip r:embed="rId8"/>
          <a:stretch/>
        </p:blipFill>
        <p:spPr>
          <a:xfrm>
            <a:off x="1619640" y="2493000"/>
            <a:ext cx="829440" cy="719640"/>
          </a:xfrm>
          <a:prstGeom prst="rect">
            <a:avLst/>
          </a:prstGeom>
          <a:ln w="9360">
            <a:noFill/>
          </a:ln>
        </p:spPr>
      </p:pic>
      <p:pic>
        <p:nvPicPr>
          <p:cNvPr id="565" name="Picture 9" descr=""/>
          <p:cNvPicPr/>
          <p:nvPr/>
        </p:nvPicPr>
        <p:blipFill>
          <a:blip r:embed="rId9"/>
          <a:stretch/>
        </p:blipFill>
        <p:spPr>
          <a:xfrm>
            <a:off x="4500000" y="2997000"/>
            <a:ext cx="3552480" cy="3657240"/>
          </a:xfrm>
          <a:prstGeom prst="rect">
            <a:avLst/>
          </a:prstGeom>
          <a:ln w="9360">
            <a:noFill/>
          </a:ln>
        </p:spPr>
      </p:pic>
      <p:pic>
        <p:nvPicPr>
          <p:cNvPr id="566" name="Picture 10" descr=""/>
          <p:cNvPicPr/>
          <p:nvPr/>
        </p:nvPicPr>
        <p:blipFill>
          <a:blip r:embed="rId10"/>
          <a:stretch/>
        </p:blipFill>
        <p:spPr>
          <a:xfrm>
            <a:off x="1979640" y="3213000"/>
            <a:ext cx="275760" cy="361440"/>
          </a:xfrm>
          <a:prstGeom prst="rect">
            <a:avLst/>
          </a:prstGeom>
          <a:ln w="9360">
            <a:noFill/>
          </a:ln>
        </p:spPr>
      </p:pic>
      <p:pic>
        <p:nvPicPr>
          <p:cNvPr id="567" name="Picture 11" descr=""/>
          <p:cNvPicPr/>
          <p:nvPr/>
        </p:nvPicPr>
        <p:blipFill>
          <a:blip r:embed="rId11"/>
          <a:stretch/>
        </p:blipFill>
        <p:spPr>
          <a:xfrm>
            <a:off x="7308360" y="3645000"/>
            <a:ext cx="275760" cy="3614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2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2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2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2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2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2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2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2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4" dur="2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C3E2C70A-6A8E-4021-AC36-7CC78E706153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2d2d8a"/>
                </a:solidFill>
                <a:latin typeface="Arial"/>
              </a:rPr>
              <a:t>Marketing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70" name="Picture 7" descr=""/>
          <p:cNvPicPr/>
          <p:nvPr/>
        </p:nvPicPr>
        <p:blipFill>
          <a:blip r:embed="rId1"/>
          <a:stretch/>
        </p:blipFill>
        <p:spPr>
          <a:xfrm>
            <a:off x="4284720" y="333360"/>
            <a:ext cx="4392360" cy="987120"/>
          </a:xfrm>
          <a:prstGeom prst="rect">
            <a:avLst/>
          </a:prstGeom>
          <a:ln w="9360">
            <a:noFill/>
          </a:ln>
        </p:spPr>
      </p:pic>
      <p:pic>
        <p:nvPicPr>
          <p:cNvPr id="571" name="Picture 2" descr=""/>
          <p:cNvPicPr/>
          <p:nvPr/>
        </p:nvPicPr>
        <p:blipFill>
          <a:blip r:embed="rId2"/>
          <a:stretch/>
        </p:blipFill>
        <p:spPr>
          <a:xfrm>
            <a:off x="4500000" y="0"/>
            <a:ext cx="313920" cy="361440"/>
          </a:xfrm>
          <a:prstGeom prst="rect">
            <a:avLst/>
          </a:prstGeom>
          <a:ln w="9360">
            <a:noFill/>
          </a:ln>
        </p:spPr>
      </p:pic>
      <p:pic>
        <p:nvPicPr>
          <p:cNvPr id="572" name="Picture 3" descr=""/>
          <p:cNvPicPr/>
          <p:nvPr/>
        </p:nvPicPr>
        <p:blipFill>
          <a:blip r:embed="rId3"/>
          <a:stretch/>
        </p:blipFill>
        <p:spPr>
          <a:xfrm>
            <a:off x="0" y="2205000"/>
            <a:ext cx="2915280" cy="3209040"/>
          </a:xfrm>
          <a:prstGeom prst="rect">
            <a:avLst/>
          </a:prstGeom>
          <a:ln w="9360">
            <a:noFill/>
          </a:ln>
        </p:spPr>
      </p:pic>
      <p:pic>
        <p:nvPicPr>
          <p:cNvPr id="573" name="Picture 4" descr=""/>
          <p:cNvPicPr/>
          <p:nvPr/>
        </p:nvPicPr>
        <p:blipFill>
          <a:blip r:embed="rId4"/>
          <a:stretch/>
        </p:blipFill>
        <p:spPr>
          <a:xfrm>
            <a:off x="1907640" y="2925000"/>
            <a:ext cx="325440" cy="354960"/>
          </a:xfrm>
          <a:prstGeom prst="rect">
            <a:avLst/>
          </a:prstGeom>
          <a:ln w="9360">
            <a:noFill/>
          </a:ln>
        </p:spPr>
      </p:pic>
      <p:pic>
        <p:nvPicPr>
          <p:cNvPr id="574" name="Picture 11" descr=""/>
          <p:cNvPicPr/>
          <p:nvPr/>
        </p:nvPicPr>
        <p:blipFill>
          <a:blip r:embed="rId5"/>
          <a:stretch/>
        </p:blipFill>
        <p:spPr>
          <a:xfrm>
            <a:off x="2411640" y="2925000"/>
            <a:ext cx="3374640" cy="3536640"/>
          </a:xfrm>
          <a:prstGeom prst="rect">
            <a:avLst/>
          </a:prstGeom>
          <a:ln w="9360">
            <a:noFill/>
          </a:ln>
        </p:spPr>
      </p:pic>
      <p:pic>
        <p:nvPicPr>
          <p:cNvPr id="575" name="Picture 6" descr=""/>
          <p:cNvPicPr/>
          <p:nvPr/>
        </p:nvPicPr>
        <p:blipFill>
          <a:blip r:embed="rId6"/>
          <a:stretch/>
        </p:blipFill>
        <p:spPr>
          <a:xfrm>
            <a:off x="5652000" y="3321000"/>
            <a:ext cx="3374640" cy="3536640"/>
          </a:xfrm>
          <a:prstGeom prst="rect">
            <a:avLst/>
          </a:prstGeom>
          <a:ln w="9360">
            <a:noFill/>
          </a:ln>
        </p:spPr>
      </p:pic>
      <p:pic>
        <p:nvPicPr>
          <p:cNvPr id="576" name="Picture 5" descr=""/>
          <p:cNvPicPr/>
          <p:nvPr/>
        </p:nvPicPr>
        <p:blipFill>
          <a:blip r:embed="rId7"/>
          <a:stretch/>
        </p:blipFill>
        <p:spPr>
          <a:xfrm>
            <a:off x="4140000" y="2637000"/>
            <a:ext cx="304560" cy="371160"/>
          </a:xfrm>
          <a:prstGeom prst="rect">
            <a:avLst/>
          </a:prstGeom>
          <a:ln w="9360">
            <a:noFill/>
          </a:ln>
        </p:spPr>
      </p:pic>
      <p:pic>
        <p:nvPicPr>
          <p:cNvPr id="577" name="Picture 6" descr=""/>
          <p:cNvPicPr/>
          <p:nvPr/>
        </p:nvPicPr>
        <p:blipFill>
          <a:blip r:embed="rId8"/>
          <a:stretch/>
        </p:blipFill>
        <p:spPr>
          <a:xfrm>
            <a:off x="7668360" y="2997000"/>
            <a:ext cx="275760" cy="342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2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" dur="2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9" dur="2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2" dur="2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2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2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EA1A0E55-5B48-4921-9DBA-F14CBBC333A7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79" name="TextShape 2"/>
          <p:cNvSpPr txBox="1"/>
          <p:nvPr/>
        </p:nvSpPr>
        <p:spPr>
          <a:xfrm>
            <a:off x="107640" y="274680"/>
            <a:ext cx="43880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2d2d8a"/>
                </a:solidFill>
                <a:latin typeface="Arial"/>
              </a:rPr>
              <a:t>Operations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0" name="TextShape 3"/>
          <p:cNvSpPr txBox="1"/>
          <p:nvPr/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TextShape 4"/>
          <p:cNvSpPr txBox="1"/>
          <p:nvPr/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2" name="Picture 2" descr=""/>
          <p:cNvPicPr/>
          <p:nvPr/>
        </p:nvPicPr>
        <p:blipFill>
          <a:blip r:embed="rId1"/>
          <a:stretch/>
        </p:blipFill>
        <p:spPr>
          <a:xfrm>
            <a:off x="4716000" y="332640"/>
            <a:ext cx="4057200" cy="980640"/>
          </a:xfrm>
          <a:prstGeom prst="rect">
            <a:avLst/>
          </a:prstGeom>
          <a:ln w="9360">
            <a:noFill/>
          </a:ln>
        </p:spPr>
      </p:pic>
      <p:pic>
        <p:nvPicPr>
          <p:cNvPr id="583" name="Picture 3" descr=""/>
          <p:cNvPicPr/>
          <p:nvPr/>
        </p:nvPicPr>
        <p:blipFill>
          <a:blip r:embed="rId2"/>
          <a:stretch/>
        </p:blipFill>
        <p:spPr>
          <a:xfrm>
            <a:off x="251640" y="1462320"/>
            <a:ext cx="3973680" cy="4846680"/>
          </a:xfrm>
          <a:prstGeom prst="rect">
            <a:avLst/>
          </a:prstGeom>
          <a:ln w="9360">
            <a:noFill/>
          </a:ln>
        </p:spPr>
      </p:pic>
      <p:pic>
        <p:nvPicPr>
          <p:cNvPr id="584" name="Picture 4" descr=""/>
          <p:cNvPicPr/>
          <p:nvPr/>
        </p:nvPicPr>
        <p:blipFill>
          <a:blip r:embed="rId3"/>
          <a:stretch/>
        </p:blipFill>
        <p:spPr>
          <a:xfrm>
            <a:off x="4860000" y="1628640"/>
            <a:ext cx="3666600" cy="4476240"/>
          </a:xfrm>
          <a:prstGeom prst="rect">
            <a:avLst/>
          </a:prstGeom>
          <a:ln w="9360">
            <a:noFill/>
          </a:ln>
        </p:spPr>
      </p:pic>
      <p:pic>
        <p:nvPicPr>
          <p:cNvPr id="585" name="Picture 2" descr=""/>
          <p:cNvPicPr/>
          <p:nvPr/>
        </p:nvPicPr>
        <p:blipFill>
          <a:blip r:embed="rId4"/>
          <a:stretch/>
        </p:blipFill>
        <p:spPr>
          <a:xfrm>
            <a:off x="5652000" y="0"/>
            <a:ext cx="275760" cy="342720"/>
          </a:xfrm>
          <a:prstGeom prst="rect">
            <a:avLst/>
          </a:prstGeom>
          <a:ln w="9360">
            <a:noFill/>
          </a:ln>
        </p:spPr>
      </p:pic>
      <p:pic>
        <p:nvPicPr>
          <p:cNvPr id="586" name="Picture 3" descr=""/>
          <p:cNvPicPr/>
          <p:nvPr/>
        </p:nvPicPr>
        <p:blipFill>
          <a:blip r:embed="rId5"/>
          <a:stretch/>
        </p:blipFill>
        <p:spPr>
          <a:xfrm>
            <a:off x="611640" y="1196640"/>
            <a:ext cx="285480" cy="323640"/>
          </a:xfrm>
          <a:prstGeom prst="rect">
            <a:avLst/>
          </a:prstGeom>
          <a:ln w="9360">
            <a:noFill/>
          </a:ln>
        </p:spPr>
      </p:pic>
      <p:pic>
        <p:nvPicPr>
          <p:cNvPr id="587" name="Picture 4" descr=""/>
          <p:cNvPicPr/>
          <p:nvPr/>
        </p:nvPicPr>
        <p:blipFill>
          <a:blip r:embed="rId6"/>
          <a:stretch/>
        </p:blipFill>
        <p:spPr>
          <a:xfrm>
            <a:off x="7308360" y="1484640"/>
            <a:ext cx="313920" cy="342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" dur="2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" dur="2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5" dur="2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8" dur="2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F3364AA1-72D1-4B34-85D2-3E1DBB35FAA9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89" name="TextShape 2"/>
          <p:cNvSpPr txBox="1"/>
          <p:nvPr/>
        </p:nvSpPr>
        <p:spPr>
          <a:xfrm>
            <a:off x="-396720" y="188640"/>
            <a:ext cx="53546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2800" spc="-1" strike="noStrike">
                <a:solidFill>
                  <a:srgbClr val="2d2d8a"/>
                </a:solidFill>
                <a:latin typeface="Arial"/>
              </a:rPr>
              <a:t>Marketing &amp; Sales</a:t>
            </a:r>
            <a:br/>
            <a:r>
              <a:rPr b="1" i="1" lang="en-US" sz="2800" spc="-1" strike="noStrike">
                <a:solidFill>
                  <a:srgbClr val="2d2d8a"/>
                </a:solidFill>
                <a:latin typeface="Arial"/>
              </a:rPr>
              <a:t>Branding &amp; Distributions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90" name="Picture 3" descr=""/>
          <p:cNvPicPr/>
          <p:nvPr/>
        </p:nvPicPr>
        <p:blipFill>
          <a:blip r:embed="rId1"/>
          <a:stretch/>
        </p:blipFill>
        <p:spPr>
          <a:xfrm>
            <a:off x="4500000" y="332640"/>
            <a:ext cx="4392360" cy="987120"/>
          </a:xfrm>
          <a:prstGeom prst="rect">
            <a:avLst/>
          </a:prstGeom>
          <a:ln w="9360">
            <a:noFill/>
          </a:ln>
        </p:spPr>
      </p:pic>
      <p:pic>
        <p:nvPicPr>
          <p:cNvPr id="591" name="Picture 4" descr=""/>
          <p:cNvPicPr/>
          <p:nvPr/>
        </p:nvPicPr>
        <p:blipFill>
          <a:blip r:embed="rId2"/>
          <a:stretch/>
        </p:blipFill>
        <p:spPr>
          <a:xfrm>
            <a:off x="179640" y="1556640"/>
            <a:ext cx="3429360" cy="3400560"/>
          </a:xfrm>
          <a:prstGeom prst="rect">
            <a:avLst/>
          </a:prstGeom>
          <a:ln w="9360">
            <a:noFill/>
          </a:ln>
        </p:spPr>
      </p:pic>
      <p:pic>
        <p:nvPicPr>
          <p:cNvPr id="592" name="Picture 3" descr=""/>
          <p:cNvPicPr/>
          <p:nvPr/>
        </p:nvPicPr>
        <p:blipFill>
          <a:blip r:embed="rId3"/>
          <a:stretch/>
        </p:blipFill>
        <p:spPr>
          <a:xfrm>
            <a:off x="3060000" y="2781000"/>
            <a:ext cx="3731040" cy="3528000"/>
          </a:xfrm>
          <a:prstGeom prst="rect">
            <a:avLst/>
          </a:prstGeom>
          <a:ln w="9360">
            <a:noFill/>
          </a:ln>
        </p:spPr>
      </p:pic>
      <p:pic>
        <p:nvPicPr>
          <p:cNvPr id="593" name="Picture 2" descr=""/>
          <p:cNvPicPr/>
          <p:nvPr/>
        </p:nvPicPr>
        <p:blipFill>
          <a:blip r:embed="rId4"/>
          <a:stretch/>
        </p:blipFill>
        <p:spPr>
          <a:xfrm>
            <a:off x="6444360" y="1196640"/>
            <a:ext cx="266400" cy="323640"/>
          </a:xfrm>
          <a:prstGeom prst="rect">
            <a:avLst/>
          </a:prstGeom>
          <a:ln w="9360">
            <a:noFill/>
          </a:ln>
        </p:spPr>
      </p:pic>
      <p:pic>
        <p:nvPicPr>
          <p:cNvPr id="594" name="Picture 3" descr=""/>
          <p:cNvPicPr/>
          <p:nvPr/>
        </p:nvPicPr>
        <p:blipFill>
          <a:blip r:embed="rId5"/>
          <a:stretch/>
        </p:blipFill>
        <p:spPr>
          <a:xfrm>
            <a:off x="1259640" y="3141000"/>
            <a:ext cx="266400" cy="323640"/>
          </a:xfrm>
          <a:prstGeom prst="rect">
            <a:avLst/>
          </a:prstGeom>
          <a:ln w="9360">
            <a:noFill/>
          </a:ln>
        </p:spPr>
      </p:pic>
      <p:pic>
        <p:nvPicPr>
          <p:cNvPr id="595" name="Picture 4" descr=""/>
          <p:cNvPicPr/>
          <p:nvPr/>
        </p:nvPicPr>
        <p:blipFill>
          <a:blip r:embed="rId6"/>
          <a:stretch/>
        </p:blipFill>
        <p:spPr>
          <a:xfrm>
            <a:off x="2988000" y="2421000"/>
            <a:ext cx="313920" cy="342720"/>
          </a:xfrm>
          <a:prstGeom prst="rect">
            <a:avLst/>
          </a:prstGeom>
          <a:ln w="9360">
            <a:noFill/>
          </a:ln>
        </p:spPr>
      </p:pic>
      <p:pic>
        <p:nvPicPr>
          <p:cNvPr id="596" name="Picture 5" descr=""/>
          <p:cNvPicPr/>
          <p:nvPr/>
        </p:nvPicPr>
        <p:blipFill>
          <a:blip r:embed="rId7"/>
          <a:stretch/>
        </p:blipFill>
        <p:spPr>
          <a:xfrm>
            <a:off x="4644000" y="3141000"/>
            <a:ext cx="313920" cy="342720"/>
          </a:xfrm>
          <a:prstGeom prst="rect">
            <a:avLst/>
          </a:prstGeom>
          <a:ln w="9360">
            <a:noFill/>
          </a:ln>
        </p:spPr>
      </p:pic>
      <p:pic>
        <p:nvPicPr>
          <p:cNvPr id="597" name="Picture 5" descr=""/>
          <p:cNvPicPr/>
          <p:nvPr/>
        </p:nvPicPr>
        <p:blipFill>
          <a:blip r:embed="rId8"/>
          <a:stretch/>
        </p:blipFill>
        <p:spPr>
          <a:xfrm>
            <a:off x="5580000" y="1628640"/>
            <a:ext cx="3339000" cy="1911240"/>
          </a:xfrm>
          <a:prstGeom prst="rect">
            <a:avLst/>
          </a:prstGeom>
          <a:ln w="9360">
            <a:noFill/>
          </a:ln>
        </p:spPr>
      </p:pic>
      <p:pic>
        <p:nvPicPr>
          <p:cNvPr id="598" name="Picture 4" descr=""/>
          <p:cNvPicPr/>
          <p:nvPr/>
        </p:nvPicPr>
        <p:blipFill>
          <a:blip r:embed="rId9"/>
          <a:stretch/>
        </p:blipFill>
        <p:spPr>
          <a:xfrm>
            <a:off x="7812360" y="980640"/>
            <a:ext cx="313920" cy="342720"/>
          </a:xfrm>
          <a:prstGeom prst="rect">
            <a:avLst/>
          </a:prstGeom>
          <a:ln w="9360">
            <a:noFill/>
          </a:ln>
        </p:spPr>
      </p:pic>
      <p:pic>
        <p:nvPicPr>
          <p:cNvPr id="599" name="Picture 4" descr=""/>
          <p:cNvPicPr/>
          <p:nvPr/>
        </p:nvPicPr>
        <p:blipFill>
          <a:blip r:embed="rId10"/>
          <a:stretch/>
        </p:blipFill>
        <p:spPr>
          <a:xfrm>
            <a:off x="7164360" y="1645920"/>
            <a:ext cx="313920" cy="342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19" dur="indefinite" restart="never" nodeType="tmRoot">
          <p:childTnLst>
            <p:seq>
              <p:cTn id="220" dur="indefinite" nodeType="mainSeq">
                <p:childTnLst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2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8" dur="2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" dur="2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6" dur="2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000"/>
                            </p:stCondLst>
                            <p:childTnLst>
                              <p:par>
                                <p:cTn id="23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2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3" dur="2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2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1" dur="2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" dur="2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56962A6B-165B-48BF-9B7A-CAAB5DCB39EB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01" name="TextShape 2"/>
          <p:cNvSpPr txBox="1"/>
          <p:nvPr/>
        </p:nvSpPr>
        <p:spPr>
          <a:xfrm>
            <a:off x="-180360" y="0"/>
            <a:ext cx="648036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2d2d8a"/>
                </a:solidFill>
                <a:latin typeface="Arial"/>
              </a:rPr>
              <a:t>        </a:t>
            </a:r>
            <a:r>
              <a:rPr b="1" i="1" lang="en-US" sz="4400" spc="-1" strike="noStrike">
                <a:solidFill>
                  <a:srgbClr val="2d2d8a"/>
                </a:solidFill>
                <a:latin typeface="Arial"/>
              </a:rPr>
              <a:t>Finance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02" name="Picture 4" descr=""/>
          <p:cNvPicPr/>
          <p:nvPr/>
        </p:nvPicPr>
        <p:blipFill>
          <a:blip r:embed="rId1"/>
          <a:stretch/>
        </p:blipFill>
        <p:spPr>
          <a:xfrm>
            <a:off x="4428000" y="332640"/>
            <a:ext cx="4487400" cy="1144080"/>
          </a:xfrm>
          <a:prstGeom prst="rect">
            <a:avLst/>
          </a:prstGeom>
          <a:ln w="9360">
            <a:noFill/>
          </a:ln>
        </p:spPr>
      </p:pic>
      <p:pic>
        <p:nvPicPr>
          <p:cNvPr id="603" name="Picture 2" descr=""/>
          <p:cNvPicPr/>
          <p:nvPr/>
        </p:nvPicPr>
        <p:blipFill>
          <a:blip r:embed="rId2"/>
          <a:stretch/>
        </p:blipFill>
        <p:spPr>
          <a:xfrm>
            <a:off x="323640" y="980640"/>
            <a:ext cx="3546360" cy="3888000"/>
          </a:xfrm>
          <a:prstGeom prst="rect">
            <a:avLst/>
          </a:prstGeom>
          <a:ln w="9360">
            <a:noFill/>
          </a:ln>
        </p:spPr>
      </p:pic>
      <p:pic>
        <p:nvPicPr>
          <p:cNvPr id="604" name="Picture 3" descr=""/>
          <p:cNvPicPr/>
          <p:nvPr/>
        </p:nvPicPr>
        <p:blipFill>
          <a:blip r:embed="rId3"/>
          <a:stretch/>
        </p:blipFill>
        <p:spPr>
          <a:xfrm>
            <a:off x="5004000" y="2061000"/>
            <a:ext cx="3766680" cy="4176000"/>
          </a:xfrm>
          <a:prstGeom prst="rect">
            <a:avLst/>
          </a:prstGeom>
          <a:ln w="9360">
            <a:noFill/>
          </a:ln>
        </p:spPr>
      </p:pic>
      <p:pic>
        <p:nvPicPr>
          <p:cNvPr id="605" name="Picture 4" descr=""/>
          <p:cNvPicPr/>
          <p:nvPr/>
        </p:nvPicPr>
        <p:blipFill>
          <a:blip r:embed="rId4"/>
          <a:stretch/>
        </p:blipFill>
        <p:spPr>
          <a:xfrm>
            <a:off x="395640" y="5085360"/>
            <a:ext cx="4118400" cy="1583640"/>
          </a:xfrm>
          <a:prstGeom prst="rect">
            <a:avLst/>
          </a:prstGeom>
          <a:ln w="9360">
            <a:noFill/>
          </a:ln>
        </p:spPr>
      </p:pic>
      <p:pic>
        <p:nvPicPr>
          <p:cNvPr id="606" name="Picture 2" descr=""/>
          <p:cNvPicPr/>
          <p:nvPr/>
        </p:nvPicPr>
        <p:blipFill>
          <a:blip r:embed="rId5"/>
          <a:stretch/>
        </p:blipFill>
        <p:spPr>
          <a:xfrm>
            <a:off x="6228360" y="0"/>
            <a:ext cx="285480" cy="352080"/>
          </a:xfrm>
          <a:prstGeom prst="rect">
            <a:avLst/>
          </a:prstGeom>
          <a:ln w="9360">
            <a:noFill/>
          </a:ln>
        </p:spPr>
      </p:pic>
      <p:pic>
        <p:nvPicPr>
          <p:cNvPr id="607" name="Picture 3" descr=""/>
          <p:cNvPicPr/>
          <p:nvPr/>
        </p:nvPicPr>
        <p:blipFill>
          <a:blip r:embed="rId6"/>
          <a:stretch/>
        </p:blipFill>
        <p:spPr>
          <a:xfrm>
            <a:off x="4644000" y="1124640"/>
            <a:ext cx="323640" cy="361440"/>
          </a:xfrm>
          <a:prstGeom prst="rect">
            <a:avLst/>
          </a:prstGeom>
          <a:ln w="9360">
            <a:noFill/>
          </a:ln>
        </p:spPr>
      </p:pic>
      <p:pic>
        <p:nvPicPr>
          <p:cNvPr id="608" name="Picture 4" descr=""/>
          <p:cNvPicPr/>
          <p:nvPr/>
        </p:nvPicPr>
        <p:blipFill>
          <a:blip r:embed="rId7"/>
          <a:stretch/>
        </p:blipFill>
        <p:spPr>
          <a:xfrm>
            <a:off x="1979640" y="764640"/>
            <a:ext cx="323640" cy="361440"/>
          </a:xfrm>
          <a:prstGeom prst="rect">
            <a:avLst/>
          </a:prstGeom>
          <a:ln w="9360">
            <a:noFill/>
          </a:ln>
        </p:spPr>
      </p:pic>
      <p:pic>
        <p:nvPicPr>
          <p:cNvPr id="609" name="Picture 5" descr=""/>
          <p:cNvPicPr/>
          <p:nvPr/>
        </p:nvPicPr>
        <p:blipFill>
          <a:blip r:embed="rId8"/>
          <a:stretch/>
        </p:blipFill>
        <p:spPr>
          <a:xfrm>
            <a:off x="5580000" y="2133000"/>
            <a:ext cx="285480" cy="361440"/>
          </a:xfrm>
          <a:prstGeom prst="rect">
            <a:avLst/>
          </a:prstGeom>
          <a:ln w="9360">
            <a:noFill/>
          </a:ln>
        </p:spPr>
      </p:pic>
      <p:pic>
        <p:nvPicPr>
          <p:cNvPr id="610" name="Picture 7" descr=""/>
          <p:cNvPicPr/>
          <p:nvPr/>
        </p:nvPicPr>
        <p:blipFill>
          <a:blip r:embed="rId9"/>
          <a:stretch/>
        </p:blipFill>
        <p:spPr>
          <a:xfrm>
            <a:off x="2339640" y="5589360"/>
            <a:ext cx="275760" cy="3330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55" dur="indefinite" restart="never" nodeType="tmRoot">
          <p:childTnLst>
            <p:seq>
              <p:cTn id="256" dur="indefinite" nodeType="mainSeq">
                <p:childTnLst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2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4" dur="2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7" dur="2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" dur="2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5" dur="2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0" dur="2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3" dur="2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D8542B17-F2EB-4A3F-8600-EAFDD07A6E29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12" name="TextShape 2"/>
          <p:cNvSpPr txBox="1"/>
          <p:nvPr/>
        </p:nvSpPr>
        <p:spPr>
          <a:xfrm>
            <a:off x="457200" y="115920"/>
            <a:ext cx="8229240" cy="85068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דו"חות וכלי עזר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3" name="TextShape 3"/>
          <p:cNvSpPr txBox="1"/>
          <p:nvPr/>
        </p:nvSpPr>
        <p:spPr>
          <a:xfrm>
            <a:off x="457200" y="981000"/>
            <a:ext cx="8229240" cy="51843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609480" indent="-609120" algn="r" rtl="1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כלי עזרה – </a:t>
            </a:r>
            <a:r>
              <a:rPr b="1" lang="en-US" sz="1800" spc="-1" strike="noStrike">
                <a:solidFill>
                  <a:srgbClr val="3333ff"/>
                </a:solidFill>
                <a:latin typeface="Arial"/>
              </a:rPr>
              <a:t>Advisor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, עזרה מקוונת ברמות שונות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360"/>
              </a:spcBef>
              <a:buClr>
                <a:srgbClr val="3333ff"/>
              </a:buClr>
              <a:buFont typeface="StarSymbol"/>
              <a:buAutoNum type="arabicPeriod"/>
            </a:pPr>
            <a:r>
              <a:rPr b="1" lang="en-US" sz="1800" spc="-1" strike="noStrike">
                <a:solidFill>
                  <a:srgbClr val="3333ff"/>
                </a:solidFill>
                <a:latin typeface="Arial"/>
              </a:rPr>
              <a:t>Scenario Information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– דו"חות המתארים פרמטרים שונים בסביבת הפעילות – שוק וחברה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360"/>
              </a:spcBef>
              <a:buClr>
                <a:srgbClr val="3333ff"/>
              </a:buClr>
              <a:buFont typeface="StarSymbol"/>
              <a:buAutoNum type="arabicPeriod"/>
            </a:pPr>
            <a:r>
              <a:rPr b="1" lang="en-US" sz="1800" spc="-1" strike="noStrike">
                <a:solidFill>
                  <a:srgbClr val="3333ff"/>
                </a:solidFill>
                <a:latin typeface="Arial"/>
              </a:rPr>
              <a:t>Decision Reports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– דו"חות המתעדים את ההחלטות שהתקבלו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360"/>
              </a:spcBef>
              <a:buClr>
                <a:srgbClr val="3333ff"/>
              </a:buClr>
              <a:buFont typeface="StarSymbol"/>
              <a:buAutoNum type="arabicPeriod"/>
            </a:pPr>
            <a:r>
              <a:rPr b="1" lang="en-US" sz="1800" spc="-1" strike="noStrike">
                <a:solidFill>
                  <a:srgbClr val="3333ff"/>
                </a:solidFill>
                <a:latin typeface="Arial"/>
              </a:rPr>
              <a:t>Perceptual Map of Market Segments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– כלי חשוב לפיתוח אסטרטגית השיווק והפיתוח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דו"חות שונים בתחומים הפונקציונלים השונים. חלקם ברמת שוק וחלקם ברמת חברה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360"/>
              </a:spcBef>
              <a:buClr>
                <a:srgbClr val="3333ff"/>
              </a:buClr>
              <a:buFont typeface="StarSymbol"/>
              <a:buAutoNum type="arabicPeriod"/>
            </a:pPr>
            <a:r>
              <a:rPr b="1" lang="en-US" sz="1800" spc="-1" strike="noStrike">
                <a:solidFill>
                  <a:srgbClr val="3333ff"/>
                </a:solidFill>
                <a:latin typeface="Arial"/>
              </a:rPr>
              <a:t>Cashflow Budget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"מחשבון" לחישוב תזרים המזומנים בהתאם להחלטות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קבצי האקסל של המערכת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בניית </a:t>
            </a:r>
            <a:r>
              <a:rPr b="1" lang="en-US" sz="1800" spc="-1" strike="noStrike">
                <a:solidFill>
                  <a:srgbClr val="3333ff"/>
                </a:solidFill>
                <a:latin typeface="Arial"/>
              </a:rPr>
              <a:t>DSS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משלכם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84" dur="indefinite" restart="never" nodeType="tmRoot">
          <p:childTnLst>
            <p:seq>
              <p:cTn id="2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70DEF21F-C3B1-4D5B-8CA7-696312D40BDF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615" name="Picture 2" descr=""/>
          <p:cNvPicPr/>
          <p:nvPr/>
        </p:nvPicPr>
        <p:blipFill>
          <a:blip r:embed="rId1"/>
          <a:stretch/>
        </p:blipFill>
        <p:spPr>
          <a:xfrm>
            <a:off x="0" y="27360"/>
            <a:ext cx="9143640" cy="68576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86" dur="indefinite" restart="never" nodeType="tmRoot">
          <p:childTnLst>
            <p:seq>
              <p:cTn id="2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2F19FD1A-1820-4398-B3A8-9ABC5CE5526F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17" name="TextShape 2"/>
          <p:cNvSpPr txBox="1"/>
          <p:nvPr/>
        </p:nvSpPr>
        <p:spPr>
          <a:xfrm>
            <a:off x="457200" y="115920"/>
            <a:ext cx="8229240" cy="85068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עצות וטיפים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8" name="TextShape 3"/>
          <p:cNvSpPr txBox="1"/>
          <p:nvPr/>
        </p:nvSpPr>
        <p:spPr>
          <a:xfrm>
            <a:off x="468360" y="981000"/>
            <a:ext cx="8229240" cy="51732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609480" indent="-609120" algn="r" rtl="1">
              <a:lnSpc>
                <a:spcPct val="90000"/>
              </a:lnSpc>
              <a:spcBef>
                <a:spcPts val="400"/>
              </a:spcBef>
              <a:spcAft>
                <a:spcPts val="1199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עבודת צוות תשפר את איכות ההחלטות שתקבלו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קראו את המדריך למשתמש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29016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גרסה עברית מתאימה בעיקר ל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Single Player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הגרסה האנגלית יותר מקיפה ומעמיקה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159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השתמשו בכלי העזר שהמערכת מספקת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90720" indent="-36648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Advisor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ומסכי העזרה המקוונת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990720" indent="-36648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הדו"חות השונים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spcBef>
                <a:spcPts val="1417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פתחו לעצמכם והשתמשו בכלים תומכי החלטה -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59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השתמשו באופציית ה-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offline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היא תאפשר לכם לבצע תרחישי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what-if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59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עקבו אחרי דוא"ל בתיקיית "דואר זבל", הדואר המיוצר אוטומטית ע"י המערכת נשלח לשם לעיתים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159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במקרה ותתקלו בבעיות תקשורת, עקבו אחר ההנחיות בסילבוס ואם הבעיה לא נפתרת, צרו קשר עם אנג'לה.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9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88" dur="indefinite" restart="never" nodeType="tmRoot">
          <p:childTnLst>
            <p:seq>
              <p:cTn id="2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37E2BA7B-7CA4-4DC6-B767-1FF74E1F381E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20" name="TextShape 2"/>
          <p:cNvSpPr txBox="1"/>
          <p:nvPr/>
        </p:nvSpPr>
        <p:spPr>
          <a:xfrm>
            <a:off x="457200" y="115920"/>
            <a:ext cx="8229240" cy="85068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ריכוז מטלות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1" name="TextShape 3"/>
          <p:cNvSpPr txBox="1"/>
          <p:nvPr/>
        </p:nvSpPr>
        <p:spPr>
          <a:xfrm>
            <a:off x="395280" y="1052640"/>
            <a:ext cx="8229240" cy="52560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מטלה ראשית – לשחק ליהנות וללמוד !!  וגם . . 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7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קראו בעיון את הסילבוס (הנחיות ולוחות זמנים)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7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מטלות להגשה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תוצאות משחק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Single Player   SHV≥ 40 - 22.11.2018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תוצאות משחק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Single Player   SHV≥100– 5.12.2018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קובץ אקסל – חברי הקבוצה (השלמת פרטים אישיים) –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5.12.2018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תוכנית אסטרטגית וחוזה קבוצתי –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20.12.2018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מצגת ביניים – למפגש הקבוצתי ב-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18.1.2019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מצגת מסכמת – למפגש המסכם ב-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8.2.2019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7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ריצות מתבצעות לפי הלו"ז המופיע בסילבוס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התאריכים אינם ניתנים לשינוי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כרבע שעה לפני השעה היעודה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המערכת תיחסם לכניסה ותיפתח מחדש לאחר זמן מה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התוצאות יתפרסמו גם על לוחות המודעות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7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7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במשך התקופה ישלחו הודעות חשובות בדוא"ל, עקבו אחריהן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90" dur="indefinite" restart="never" nodeType="tmRoot">
          <p:childTnLst>
            <p:seq>
              <p:cTn id="2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395640" y="116640"/>
            <a:ext cx="8229240" cy="77760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2d2d8a"/>
                </a:solidFill>
                <a:latin typeface="Arial"/>
              </a:rPr>
              <a:t>Business Simulation</a:t>
            </a:r>
            <a:r>
              <a:rPr b="1" i="1" lang="en-US" sz="4400" spc="-1" strike="noStrike">
                <a:solidFill>
                  <a:srgbClr val="2d2d8a"/>
                </a:solidFill>
                <a:latin typeface="Arial"/>
              </a:rPr>
              <a:t>: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56160" y="980640"/>
            <a:ext cx="9087480" cy="55443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The game is about: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Competition between companies that produce similar products.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You function as managers of the companies in 4 major fields: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R&amp;D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Operation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Marketing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Finance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Your objective is to make profit as much as possible to increase the shareholder value (highest share price)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8A3A2CBB-790C-40A2-B0D3-2C9D5F289373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5B0580DD-472E-4168-9637-DA091DDE2B1A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623" name="תמונה 4" descr=""/>
          <p:cNvPicPr/>
          <p:nvPr/>
        </p:nvPicPr>
        <p:blipFill>
          <a:blip r:embed="rId1"/>
          <a:stretch/>
        </p:blipFill>
        <p:spPr>
          <a:xfrm>
            <a:off x="1271520" y="0"/>
            <a:ext cx="6270480" cy="68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2" dur="indefinite" restart="never" nodeType="tmRoot">
          <p:childTnLst>
            <p:seq>
              <p:cTn id="2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5196D6D1-59A8-493E-AD89-D4658E8D3DC1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25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Support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6" name="TextShape 3"/>
          <p:cNvSpPr txBox="1"/>
          <p:nvPr/>
        </p:nvSpPr>
        <p:spPr>
          <a:xfrm>
            <a:off x="468360" y="1989000"/>
            <a:ext cx="7919640" cy="41371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180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We have a support team which follow the blog.  S0 you can post questions in the blog and your friends or our team will respond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1800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Chat with our support team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Announcements will be posted in the website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spcAft>
                <a:spcPts val="1199"/>
              </a:spcAft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We follow the simulation 24/7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7" name="Picture 5" descr=""/>
          <p:cNvPicPr/>
          <p:nvPr/>
        </p:nvPicPr>
        <p:blipFill>
          <a:blip r:embed="rId1"/>
          <a:stretch/>
        </p:blipFill>
        <p:spPr>
          <a:xfrm>
            <a:off x="285840" y="214200"/>
            <a:ext cx="1499760" cy="1499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94" dur="indefinite" restart="never" nodeType="tmRoot">
          <p:childTnLst>
            <p:seq>
              <p:cTn id="2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251640" y="5211000"/>
            <a:ext cx="2857320" cy="1510920"/>
          </a:xfrm>
          <a:prstGeom prst="wedgeRoundRectCallout">
            <a:avLst>
              <a:gd name="adj1" fmla="val 59047"/>
              <a:gd name="adj2" fmla="val -165653"/>
              <a:gd name="adj3" fmla="val 16667"/>
            </a:avLst>
          </a:prstGeom>
          <a:solidFill>
            <a:schemeClr val="accent1"/>
          </a:solidFill>
          <a:ln w="9360">
            <a:solidFill>
              <a:schemeClr val="tx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ahoma"/>
              </a:rPr>
              <a:t>Print Screen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Tahoma"/>
              </a:rPr>
              <a:t>Of the main screen for )Decisions) 2023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9" name="TextShape 2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D3279B12-EA8E-4998-A6FF-8BAA55FF988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30" name="TextShape 3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For the next meeting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1" name="TextShape 4"/>
          <p:cNvSpPr txBox="1"/>
          <p:nvPr/>
        </p:nvSpPr>
        <p:spPr>
          <a:xfrm>
            <a:off x="827640" y="1600200"/>
            <a:ext cx="8136720" cy="197244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609480" indent="-60912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Follow the basic tutorial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Test yourself with the Single player version.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Try to get to SHV of $100.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>
              <a:lnSpc>
                <a:spcPct val="110000"/>
              </a:lnSpc>
              <a:spcBef>
                <a:spcPts val="479"/>
              </a:spcBef>
              <a:spcAft>
                <a:spcPts val="6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Print screen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96" dur="indefinite" restart="never" nodeType="tmRoot">
          <p:childTnLst>
            <p:seq>
              <p:cTn id="2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מציין מיקום תוכן 9" descr=""/>
          <p:cNvPicPr/>
          <p:nvPr/>
        </p:nvPicPr>
        <p:blipFill>
          <a:blip r:embed="rId1"/>
          <a:srcRect l="1677" t="16905" r="66231" b="27897"/>
          <a:stretch/>
        </p:blipFill>
        <p:spPr>
          <a:xfrm>
            <a:off x="4716000" y="1888200"/>
            <a:ext cx="3663720" cy="4377240"/>
          </a:xfrm>
          <a:prstGeom prst="rect">
            <a:avLst/>
          </a:prstGeom>
          <a:ln w="9360">
            <a:noFill/>
          </a:ln>
        </p:spPr>
      </p:pic>
      <p:pic>
        <p:nvPicPr>
          <p:cNvPr id="633" name="תמונה 6" descr=""/>
          <p:cNvPicPr/>
          <p:nvPr/>
        </p:nvPicPr>
        <p:blipFill>
          <a:blip r:embed="rId2"/>
          <a:srcRect l="2404" t="13780" r="66055" b="32499"/>
          <a:stretch/>
        </p:blipFill>
        <p:spPr>
          <a:xfrm>
            <a:off x="611640" y="1888200"/>
            <a:ext cx="4104000" cy="4300920"/>
          </a:xfrm>
          <a:prstGeom prst="rect">
            <a:avLst/>
          </a:prstGeom>
          <a:ln>
            <a:noFill/>
          </a:ln>
        </p:spPr>
      </p:pic>
      <p:sp>
        <p:nvSpPr>
          <p:cNvPr id="634" name="TextShape 1"/>
          <p:cNvSpPr txBox="1"/>
          <p:nvPr/>
        </p:nvSpPr>
        <p:spPr>
          <a:xfrm>
            <a:off x="179640" y="274680"/>
            <a:ext cx="871272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</a:rPr>
              <a:t>Results of Single Player – End of 2023 (On the screen it will show 2024)</a:t>
            </a:r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5" name="TextShape 2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65B26C1A-2711-4DE7-892A-3DF1803ED02F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045960" y="2277000"/>
            <a:ext cx="1079640" cy="64764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4"/>
          <p:cNvSpPr/>
          <p:nvPr/>
        </p:nvSpPr>
        <p:spPr>
          <a:xfrm>
            <a:off x="6876360" y="2246760"/>
            <a:ext cx="1079640" cy="64764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8" dur="indefinite" restart="never" nodeType="tmRoot">
          <p:childTnLst>
            <p:seq>
              <p:cTn id="2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5A8415AA-0E0F-468F-8DC3-5C352A8B14C6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639" name="TextShape 2"/>
          <p:cNvSpPr txBox="1"/>
          <p:nvPr/>
        </p:nvSpPr>
        <p:spPr>
          <a:xfrm>
            <a:off x="4500720" y="1341360"/>
            <a:ext cx="439236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ctr" rtl="1">
              <a:lnSpc>
                <a:spcPct val="100000"/>
              </a:lnSpc>
              <a:spcBef>
                <a:spcPts val="720"/>
              </a:spcBef>
            </a:pPr>
            <a:r>
              <a:rPr b="1" lang="en-US" sz="3600" spc="-1" strike="noStrike">
                <a:solidFill>
                  <a:srgbClr val="000099"/>
                </a:solidFill>
                <a:latin typeface="Arial"/>
              </a:rPr>
              <a:t>See you in the next meeting on</a:t>
            </a:r>
            <a:r>
              <a:rPr b="1" lang="en-US" sz="3600" spc="-1" strike="noStrike">
                <a:solidFill>
                  <a:srgbClr val="000099"/>
                </a:solidFill>
                <a:latin typeface="Arial"/>
              </a:rPr>
              <a:t>: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 rtl="1">
              <a:lnSpc>
                <a:spcPct val="100000"/>
              </a:lnSpc>
              <a:spcBef>
                <a:spcPts val="720"/>
              </a:spcBef>
            </a:pPr>
            <a:r>
              <a:rPr b="1" lang="en-US" sz="3600" spc="-1" strike="noStrike">
                <a:solidFill>
                  <a:srgbClr val="000099"/>
                </a:solidFill>
                <a:latin typeface="Arial"/>
              </a:rPr>
              <a:t>23.11.2018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 rtl="1">
              <a:lnSpc>
                <a:spcPct val="100000"/>
              </a:lnSpc>
              <a:spcBef>
                <a:spcPts val="561"/>
              </a:spcBef>
            </a:pPr>
            <a:r>
              <a:rPr b="1" lang="en-US" sz="2800" spc="-1" strike="noStrike">
                <a:solidFill>
                  <a:srgbClr val="000099"/>
                </a:solidFill>
                <a:latin typeface="Arial"/>
              </a:rPr>
              <a:t> 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 rtl="1"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0" name="Picture 3" descr=""/>
          <p:cNvPicPr/>
          <p:nvPr/>
        </p:nvPicPr>
        <p:blipFill>
          <a:blip r:embed="rId1"/>
          <a:stretch/>
        </p:blipFill>
        <p:spPr>
          <a:xfrm>
            <a:off x="539640" y="476280"/>
            <a:ext cx="3863520" cy="57924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00" dur="indefinite" restart="never" nodeType="tmRoot">
          <p:childTnLst>
            <p:seq>
              <p:cTn id="3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Team Presentations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2" name="TextShape 2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AE1DB789-FF98-4FF9-AF9C-318412EB4A6B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643" name="Picture 5" descr=""/>
          <p:cNvPicPr/>
          <p:nvPr/>
        </p:nvPicPr>
        <p:blipFill>
          <a:blip r:embed="rId1"/>
          <a:stretch/>
        </p:blipFill>
        <p:spPr>
          <a:xfrm>
            <a:off x="0" y="1268640"/>
            <a:ext cx="5292360" cy="3960000"/>
          </a:xfrm>
          <a:prstGeom prst="rect">
            <a:avLst/>
          </a:prstGeom>
          <a:ln>
            <a:noFill/>
          </a:ln>
        </p:spPr>
      </p:pic>
      <p:pic>
        <p:nvPicPr>
          <p:cNvPr id="644" name="Picture 6" descr=""/>
          <p:cNvPicPr/>
          <p:nvPr/>
        </p:nvPicPr>
        <p:blipFill>
          <a:blip r:embed="rId2"/>
          <a:stretch/>
        </p:blipFill>
        <p:spPr>
          <a:xfrm>
            <a:off x="509040" y="1695960"/>
            <a:ext cx="6480360" cy="4051080"/>
          </a:xfrm>
          <a:prstGeom prst="rect">
            <a:avLst/>
          </a:prstGeom>
          <a:ln>
            <a:noFill/>
          </a:ln>
        </p:spPr>
      </p:pic>
      <p:pic>
        <p:nvPicPr>
          <p:cNvPr id="645" name="Picture 7" descr=""/>
          <p:cNvPicPr/>
          <p:nvPr/>
        </p:nvPicPr>
        <p:blipFill>
          <a:blip r:embed="rId3"/>
          <a:stretch/>
        </p:blipFill>
        <p:spPr>
          <a:xfrm>
            <a:off x="1446840" y="2320200"/>
            <a:ext cx="6250320" cy="4195440"/>
          </a:xfrm>
          <a:prstGeom prst="rect">
            <a:avLst/>
          </a:prstGeom>
          <a:ln>
            <a:noFill/>
          </a:ln>
        </p:spPr>
      </p:pic>
      <p:pic>
        <p:nvPicPr>
          <p:cNvPr id="646" name="Picture 8" descr=""/>
          <p:cNvPicPr/>
          <p:nvPr/>
        </p:nvPicPr>
        <p:blipFill>
          <a:blip r:embed="rId4"/>
          <a:stretch/>
        </p:blipFill>
        <p:spPr>
          <a:xfrm>
            <a:off x="3059280" y="3485160"/>
            <a:ext cx="6062040" cy="337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02" dur="indefinite" restart="never" nodeType="tmRoot">
          <p:childTnLst>
            <p:seq>
              <p:cTn id="303" dur="indefinite" nodeType="mainSeq">
                <p:childTnLst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8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3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0000"/>
                </a:solidFill>
                <a:latin typeface="Arial"/>
              </a:rPr>
              <a:t>What special in GlobSim</a:t>
            </a:r>
            <a:endParaRPr b="0" lang="en-US" sz="4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457200" y="1631160"/>
            <a:ext cx="7066800" cy="44208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M&amp;A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Consolidated Financial Statements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Multi – Languages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Layers of companies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Collaborations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Business Intelligence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Student Evaluations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93EA6DA6-F0B9-46B7-A949-E3DFD04C9B5D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pic>
        <p:nvPicPr>
          <p:cNvPr id="352" name="Picture 9" descr=""/>
          <p:cNvPicPr/>
          <p:nvPr/>
        </p:nvPicPr>
        <p:blipFill>
          <a:blip r:embed="rId1"/>
          <a:stretch/>
        </p:blipFill>
        <p:spPr>
          <a:xfrm>
            <a:off x="6300360" y="4291920"/>
            <a:ext cx="2843280" cy="256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26B4105F-9840-4C92-814F-C58C14AFED94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0000"/>
                </a:solidFill>
                <a:latin typeface="Arial"/>
              </a:rPr>
              <a:t>Why Business Simulation</a:t>
            </a:r>
            <a:r>
              <a:rPr b="1" i="1" lang="en-US" sz="4000" spc="-1" strike="noStrike">
                <a:solidFill>
                  <a:srgbClr val="000000"/>
                </a:solidFill>
                <a:latin typeface="Arial"/>
              </a:rPr>
              <a:t>?</a:t>
            </a:r>
            <a:endParaRPr b="0" lang="en-US" sz="4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107640" y="1782720"/>
            <a:ext cx="612000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Because Business is not toddlers game ….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manager is like a conductor.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You need to think out of the box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You nedd to see the whole picture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Simulating is Stimulating 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2d2d8a"/>
                </a:solidFill>
                <a:latin typeface="Arial"/>
              </a:rPr>
              <a:t>“</a:t>
            </a:r>
            <a:r>
              <a:rPr b="0" lang="en-US" sz="2800" spc="-1" strike="noStrike">
                <a:solidFill>
                  <a:srgbClr val="2d2d8a"/>
                </a:solidFill>
                <a:latin typeface="Arial"/>
              </a:rPr>
              <a:t>What is really important is what you learn after you know everything”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Picture 4" descr=""/>
          <p:cNvPicPr/>
          <p:nvPr/>
        </p:nvPicPr>
        <p:blipFill>
          <a:blip r:embed="rId1"/>
          <a:stretch/>
        </p:blipFill>
        <p:spPr>
          <a:xfrm>
            <a:off x="6227640" y="2565000"/>
            <a:ext cx="2916000" cy="23238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F3F7081A-8EC0-42A9-ACC0-E613FDEBE44C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58" name="TextShape 2"/>
          <p:cNvSpPr txBox="1"/>
          <p:nvPr/>
        </p:nvSpPr>
        <p:spPr>
          <a:xfrm>
            <a:off x="457200" y="115920"/>
            <a:ext cx="8229240" cy="9219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2d2d8a"/>
                </a:solidFill>
                <a:latin typeface="Arial"/>
              </a:rPr>
              <a:t>Learning objectives</a:t>
            </a:r>
            <a:r>
              <a:rPr b="1" i="1" lang="en-US" sz="4000" spc="-1" strike="noStrike">
                <a:solidFill>
                  <a:srgbClr val="2d2d8a"/>
                </a:solidFill>
                <a:latin typeface="Arial"/>
              </a:rPr>
              <a:t>:</a:t>
            </a:r>
            <a:endParaRPr b="0" lang="en-US" sz="4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TextShape 3"/>
          <p:cNvSpPr txBox="1"/>
          <p:nvPr/>
        </p:nvSpPr>
        <p:spPr>
          <a:xfrm>
            <a:off x="250920" y="1052640"/>
            <a:ext cx="8785440" cy="568908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609480" indent="-609120">
              <a:lnSpc>
                <a:spcPct val="105000"/>
              </a:lnSpc>
              <a:spcBef>
                <a:spcPts val="459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1" lang="en-US" sz="2300" spc="-1" strike="noStrike">
                <a:solidFill>
                  <a:srgbClr val="000000"/>
                </a:solidFill>
                <a:latin typeface="Arial"/>
              </a:rPr>
              <a:t>Experience in decision making in business environment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>
              <a:lnSpc>
                <a:spcPct val="105000"/>
              </a:lnSpc>
              <a:spcBef>
                <a:spcPts val="459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1" lang="en-US" sz="2300" spc="-1" strike="noStrike">
                <a:solidFill>
                  <a:srgbClr val="000000"/>
                </a:solidFill>
                <a:latin typeface="Arial"/>
              </a:rPr>
              <a:t>Understanding the interaction between various functions in the business: R&amp;D, Operation, Marketing and Finance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>
              <a:lnSpc>
                <a:spcPct val="105000"/>
              </a:lnSpc>
              <a:spcBef>
                <a:spcPts val="459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1" lang="en-US" sz="2300" spc="-1" strike="noStrike">
                <a:solidFill>
                  <a:srgbClr val="000000"/>
                </a:solidFill>
                <a:latin typeface="Arial"/>
              </a:rPr>
              <a:t>Develop strategic thinking by using Decision Support Systems.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>
              <a:lnSpc>
                <a:spcPct val="105000"/>
              </a:lnSpc>
              <a:spcBef>
                <a:spcPts val="459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1" lang="en-US" sz="2300" spc="-1" strike="noStrike">
                <a:solidFill>
                  <a:srgbClr val="000000"/>
                </a:solidFill>
                <a:latin typeface="Arial"/>
              </a:rPr>
              <a:t>Develop skills for effective and efficient management, negotiations and collaboration infernally and externally of the company.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>
              <a:lnSpc>
                <a:spcPct val="105000"/>
              </a:lnSpc>
              <a:spcBef>
                <a:spcPts val="459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1" lang="en-US" sz="2300" spc="-1" strike="noStrike">
                <a:solidFill>
                  <a:srgbClr val="000000"/>
                </a:solidFill>
                <a:latin typeface="Arial"/>
              </a:rPr>
              <a:t>Acquire tools to use large and divers business information to enhance business performance.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>
              <a:lnSpc>
                <a:spcPct val="105000"/>
              </a:lnSpc>
              <a:spcBef>
                <a:spcPts val="459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1" lang="en-US" sz="2300" spc="-1" strike="noStrike">
                <a:solidFill>
                  <a:srgbClr val="000000"/>
                </a:solidFill>
                <a:latin typeface="Arial"/>
              </a:rPr>
              <a:t>Use information systems and a business decision tool for managerial decisions to achieve competitive advantage.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4C0F2092-0151-47E1-80BA-081550DD83C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611280" y="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ועוד מטרות לימודיות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2" name="TextShape 3"/>
          <p:cNvSpPr txBox="1"/>
          <p:nvPr/>
        </p:nvSpPr>
        <p:spPr>
          <a:xfrm>
            <a:off x="250920" y="1052640"/>
            <a:ext cx="8229240" cy="644868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609480" indent="-609120" algn="r" rtl="1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tarSymbol"/>
              <a:buAutoNum type="arabicPeriod" startAt="7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הכללה מעשית (מתאוריה – למעשה)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של החומר הנלמד במהלך התואר,  כגון: שיווק ואסטרטגיה, ניהול הפיתוח והיצור, ניהול פיננסי (חשבונאות, מימון),  ניהול התפעול,  שיתופי פעולה, רכישות ומיזוגים ועוד.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tarSymbol"/>
              <a:buAutoNum type="arabicPeriod" startAt="7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התנסות 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בעבודת צוות ניהולי בכיר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 בקבלת החלטות, פיתוח אסטרטגיה שיווקית ועסקית ויישומה הלכה למעשה, תוך התמודדות בשוק תחרותי וקיום שיתופי פעולה עם חברות מתחרות.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609120" algn="r" rtl="1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tarSymbol"/>
              <a:buAutoNum type="arabicPeriod" startAt="7"/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מסייע בפיתוח הבנה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– מה נדרש על מנת שהעסק יצליח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algn="r" rtl="1">
              <a:lnSpc>
                <a:spcPct val="12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3059280" y="626580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fld id="{3B938E7D-DF49-4550-985E-EF586767E799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-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 rtl="1">
              <a:lnSpc>
                <a:spcPct val="100000"/>
              </a:lnSpc>
            </a:pPr>
            <a:r>
              <a:rPr b="1" i="1" lang="en-US" sz="4400" spc="-1" strike="noStrike">
                <a:solidFill>
                  <a:srgbClr val="000000"/>
                </a:solidFill>
                <a:latin typeface="Arial"/>
              </a:rPr>
              <a:t>מה זה בכלל משחק עסקים?</a:t>
            </a:r>
            <a:endParaRPr b="0" lang="en-US" sz="4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2268360" y="1484280"/>
            <a:ext cx="6213240" cy="48240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משחק העסקים הנו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סימולציה עסקית של תהליכי קבלת החלטות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בחברה הפועלת במספר שווקים ובתנאים תחרותיים.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המשתתפים (אתם!) מתארגנים באופן עצמאי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בקבוצות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 בכל קבוצה מספר סטודנטים, האחראים במשותף לניהול החברה.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כל קבוצה מנהלת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חברה במשחק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, העוסקת בפיתוח, יצור, שיווק ומכירה של אופניים במדינה דמיונית בשם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Oren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החברות מתחרות זו בזו בשוק דינמי של צרכנים המדומה ע"י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סימולציה ממוחשבת מקוונת (אינטרנטית).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r" rtl="1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הסימולציה מדמה את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הסביבה החיצונית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– צרכנים, ממשלה, ספקים, השפעות גלובליות וכדומה.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Picture 4" descr=""/>
          <p:cNvPicPr/>
          <p:nvPr/>
        </p:nvPicPr>
        <p:blipFill>
          <a:blip r:embed="rId1"/>
          <a:stretch/>
        </p:blipFill>
        <p:spPr>
          <a:xfrm>
            <a:off x="179280" y="2421000"/>
            <a:ext cx="2361960" cy="3123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12704</TotalTime>
  <Application>LibreOffice/6.0.7.3$Linux_X86_64 LibreOffice_project/00m0$Build-3</Application>
  <Words>1719</Words>
  <Paragraphs>340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2001-11-01T14:57:08Z</dcterms:created>
  <dc:creator>Gary J Quinlan</dc:creator>
  <dc:description/>
  <dc:language>en-US</dc:language>
  <cp:lastModifiedBy>Amos Baranes</cp:lastModifiedBy>
  <dcterms:modified xsi:type="dcterms:W3CDTF">2019-07-01T09:27:22Z</dcterms:modified>
  <cp:revision>544</cp:revision>
  <dc:subject/>
  <dc:title>MB-A: Accounting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4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45</vt:i4>
  </property>
</Properties>
</file>